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268" r:id="rId3"/>
    <p:sldId id="271" r:id="rId4"/>
    <p:sldId id="272" r:id="rId5"/>
    <p:sldId id="273" r:id="rId6"/>
    <p:sldId id="274" r:id="rId7"/>
    <p:sldId id="275" r:id="rId8"/>
    <p:sldId id="276" r:id="rId9"/>
    <p:sldId id="277" r:id="rId10"/>
    <p:sldId id="257" r:id="rId11"/>
    <p:sldId id="258" r:id="rId12"/>
    <p:sldId id="259" r:id="rId13"/>
    <p:sldId id="260" r:id="rId14"/>
    <p:sldId id="261" r:id="rId15"/>
    <p:sldId id="264" r:id="rId16"/>
    <p:sldId id="265" r:id="rId17"/>
    <p:sldId id="278" r:id="rId18"/>
    <p:sldId id="279" r:id="rId19"/>
    <p:sldId id="266" r:id="rId20"/>
    <p:sldId id="280" r:id="rId21"/>
    <p:sldId id="281" r:id="rId22"/>
    <p:sldId id="291" r:id="rId23"/>
    <p:sldId id="284" r:id="rId24"/>
    <p:sldId id="286" r:id="rId25"/>
    <p:sldId id="282" r:id="rId26"/>
    <p:sldId id="283" r:id="rId27"/>
    <p:sldId id="287" r:id="rId28"/>
    <p:sldId id="285" r:id="rId29"/>
    <p:sldId id="288" r:id="rId30"/>
    <p:sldId id="289" r:id="rId31"/>
    <p:sldId id="290" r:id="rId32"/>
    <p:sldId id="292" r:id="rId33"/>
    <p:sldId id="293" r:id="rId34"/>
    <p:sldId id="294" r:id="rId35"/>
    <p:sldId id="295" r:id="rId36"/>
    <p:sldId id="296" r:id="rId37"/>
    <p:sldId id="298" r:id="rId38"/>
    <p:sldId id="297" r:id="rId39"/>
    <p:sldId id="300" r:id="rId40"/>
    <p:sldId id="299" r:id="rId41"/>
    <p:sldId id="301" r:id="rId42"/>
    <p:sldId id="302" r:id="rId43"/>
    <p:sldId id="303" r:id="rId44"/>
    <p:sldId id="304" r:id="rId45"/>
    <p:sldId id="305" r:id="rId46"/>
    <p:sldId id="307" r:id="rId47"/>
    <p:sldId id="306" r:id="rId48"/>
    <p:sldId id="308" r:id="rId49"/>
    <p:sldId id="309" r:id="rId50"/>
    <p:sldId id="310" r:id="rId51"/>
    <p:sldId id="311" r:id="rId52"/>
    <p:sldId id="31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7" autoAdjust="0"/>
    <p:restoredTop sz="96154" autoAdjust="0"/>
  </p:normalViewPr>
  <p:slideViewPr>
    <p:cSldViewPr snapToGrid="0">
      <p:cViewPr varScale="1">
        <p:scale>
          <a:sx n="122" d="100"/>
          <a:sy n="122" d="100"/>
        </p:scale>
        <p:origin x="48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B83F34-5A6D-4D40-B7AC-5FF3423FFAD3}" type="datetimeFigureOut">
              <a:rPr lang="en-GB" smtClean="0"/>
              <a:t>07/02/2024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66507E-9225-4B8D-AF07-05661CDE88F4}" type="slidenum">
              <a:rPr lang="en-GB" smtClean="0"/>
              <a:t>‹#›</a:t>
            </a:fld>
            <a:endParaRPr lang="en-GB"/>
          </a:p>
        </p:txBody>
      </p:sp>
    </p:spTree>
    <p:extLst>
      <p:ext uri="{BB962C8B-B14F-4D97-AF65-F5344CB8AC3E}">
        <p14:creationId xmlns:p14="http://schemas.microsoft.com/office/powerpoint/2010/main" val="1476357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Natural or man-made?</a:t>
            </a:r>
          </a:p>
          <a:p>
            <a:r>
              <a:rPr lang="en-GB" dirty="0"/>
              <a:t>Talk</a:t>
            </a:r>
            <a:r>
              <a:rPr lang="en-GB" baseline="0" dirty="0"/>
              <a:t> about objects around the room </a:t>
            </a:r>
            <a:endParaRPr lang="en-GB" dirty="0"/>
          </a:p>
        </p:txBody>
      </p:sp>
      <p:sp>
        <p:nvSpPr>
          <p:cNvPr id="4" name="Slide Number Placeholder 3"/>
          <p:cNvSpPr>
            <a:spLocks noGrp="1"/>
          </p:cNvSpPr>
          <p:nvPr>
            <p:ph type="sldNum" sz="quarter" idx="10"/>
          </p:nvPr>
        </p:nvSpPr>
        <p:spPr/>
        <p:txBody>
          <a:bodyPr/>
          <a:lstStyle/>
          <a:p>
            <a:fld id="{DC66507E-9225-4B8D-AF07-05661CDE88F4}" type="slidenum">
              <a:rPr lang="en-GB" smtClean="0"/>
              <a:t>11</a:t>
            </a:fld>
            <a:endParaRPr lang="en-GB"/>
          </a:p>
        </p:txBody>
      </p:sp>
    </p:spTree>
    <p:extLst>
      <p:ext uri="{BB962C8B-B14F-4D97-AF65-F5344CB8AC3E}">
        <p14:creationId xmlns:p14="http://schemas.microsoft.com/office/powerpoint/2010/main" val="3732191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children to get into pairs and take a set of Material Snap cards to their tables. </a:t>
            </a:r>
          </a:p>
          <a:p>
            <a:r>
              <a:rPr lang="en-GB" dirty="0"/>
              <a:t>Explain that they need to mix the cards up and place them face down on the table in two piles. </a:t>
            </a:r>
          </a:p>
          <a:p>
            <a:r>
              <a:rPr lang="en-GB" dirty="0"/>
              <a:t>Say that each person in the pair then turns a card over at the same time and reads aloud what is written on the card. </a:t>
            </a:r>
          </a:p>
          <a:p>
            <a:r>
              <a:rPr lang="en-GB" dirty="0"/>
              <a:t>Then they need to go and find an object matching that material. </a:t>
            </a:r>
          </a:p>
          <a:p>
            <a:r>
              <a:rPr lang="en-GB" dirty="0"/>
              <a:t>When they have got their objects, they must think of words to describe the objects and their similarities and differences, before replacing the objects and turning another pair of cards over.</a:t>
            </a:r>
          </a:p>
        </p:txBody>
      </p:sp>
      <p:sp>
        <p:nvSpPr>
          <p:cNvPr id="4" name="Slide Number Placeholder 3"/>
          <p:cNvSpPr>
            <a:spLocks noGrp="1"/>
          </p:cNvSpPr>
          <p:nvPr>
            <p:ph type="sldNum" sz="quarter" idx="10"/>
          </p:nvPr>
        </p:nvSpPr>
        <p:spPr/>
        <p:txBody>
          <a:bodyPr/>
          <a:lstStyle/>
          <a:p>
            <a:fld id="{DC66507E-9225-4B8D-AF07-05661CDE88F4}" type="slidenum">
              <a:rPr lang="en-GB" smtClean="0"/>
              <a:t>12</a:t>
            </a:fld>
            <a:endParaRPr lang="en-GB"/>
          </a:p>
        </p:txBody>
      </p:sp>
    </p:spTree>
    <p:extLst>
      <p:ext uri="{BB962C8B-B14F-4D97-AF65-F5344CB8AC3E}">
        <p14:creationId xmlns:p14="http://schemas.microsoft.com/office/powerpoint/2010/main" val="1783178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Examples</a:t>
            </a:r>
            <a:r>
              <a:rPr lang="en-GB" baseline="0" dirty="0"/>
              <a:t> of describing the properties of the objects </a:t>
            </a:r>
            <a:endParaRPr lang="en-GB" dirty="0"/>
          </a:p>
        </p:txBody>
      </p:sp>
      <p:sp>
        <p:nvSpPr>
          <p:cNvPr id="4" name="Slide Number Placeholder 3"/>
          <p:cNvSpPr>
            <a:spLocks noGrp="1"/>
          </p:cNvSpPr>
          <p:nvPr>
            <p:ph type="sldNum" sz="quarter" idx="10"/>
          </p:nvPr>
        </p:nvSpPr>
        <p:spPr/>
        <p:txBody>
          <a:bodyPr/>
          <a:lstStyle/>
          <a:p>
            <a:fld id="{DC66507E-9225-4B8D-AF07-05661CDE88F4}" type="slidenum">
              <a:rPr lang="en-GB" smtClean="0"/>
              <a:t>13</a:t>
            </a:fld>
            <a:endParaRPr lang="en-GB"/>
          </a:p>
        </p:txBody>
      </p:sp>
    </p:spTree>
    <p:extLst>
      <p:ext uri="{BB962C8B-B14F-4D97-AF65-F5344CB8AC3E}">
        <p14:creationId xmlns:p14="http://schemas.microsoft.com/office/powerpoint/2010/main" val="1428953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Main activity</a:t>
            </a:r>
          </a:p>
        </p:txBody>
      </p:sp>
      <p:sp>
        <p:nvSpPr>
          <p:cNvPr id="4" name="Slide Number Placeholder 3"/>
          <p:cNvSpPr>
            <a:spLocks noGrp="1"/>
          </p:cNvSpPr>
          <p:nvPr>
            <p:ph type="sldNum" sz="quarter" idx="10"/>
          </p:nvPr>
        </p:nvSpPr>
        <p:spPr/>
        <p:txBody>
          <a:bodyPr/>
          <a:lstStyle/>
          <a:p>
            <a:fld id="{DC66507E-9225-4B8D-AF07-05661CDE88F4}" type="slidenum">
              <a:rPr lang="en-GB" smtClean="0"/>
              <a:t>14</a:t>
            </a:fld>
            <a:endParaRPr lang="en-GB"/>
          </a:p>
        </p:txBody>
      </p:sp>
    </p:spTree>
    <p:extLst>
      <p:ext uri="{BB962C8B-B14F-4D97-AF65-F5344CB8AC3E}">
        <p14:creationId xmlns:p14="http://schemas.microsoft.com/office/powerpoint/2010/main" val="1888641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 to</a:t>
            </a:r>
            <a:r>
              <a:rPr lang="en-GB" baseline="0" dirty="0"/>
              <a:t> song on the picture.</a:t>
            </a:r>
          </a:p>
          <a:p>
            <a:r>
              <a:rPr lang="en-GB" baseline="0" dirty="0"/>
              <a:t>Sing the rhythm of the song as a class.</a:t>
            </a:r>
            <a:endParaRPr lang="en-GB" dirty="0"/>
          </a:p>
        </p:txBody>
      </p:sp>
      <p:sp>
        <p:nvSpPr>
          <p:cNvPr id="4" name="Slide Number Placeholder 3"/>
          <p:cNvSpPr>
            <a:spLocks noGrp="1"/>
          </p:cNvSpPr>
          <p:nvPr>
            <p:ph type="sldNum" sz="quarter" idx="10"/>
          </p:nvPr>
        </p:nvSpPr>
        <p:spPr/>
        <p:txBody>
          <a:bodyPr/>
          <a:lstStyle/>
          <a:p>
            <a:fld id="{DC66507E-9225-4B8D-AF07-05661CDE88F4}" type="slidenum">
              <a:rPr lang="en-GB" smtClean="0"/>
              <a:t>15</a:t>
            </a:fld>
            <a:endParaRPr lang="en-GB"/>
          </a:p>
        </p:txBody>
      </p:sp>
    </p:spTree>
    <p:extLst>
      <p:ext uri="{BB962C8B-B14F-4D97-AF65-F5344CB8AC3E}">
        <p14:creationId xmlns:p14="http://schemas.microsoft.com/office/powerpoint/2010/main" val="2329811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Sing as class to model activity</a:t>
            </a:r>
          </a:p>
        </p:txBody>
      </p:sp>
      <p:sp>
        <p:nvSpPr>
          <p:cNvPr id="4" name="Slide Number Placeholder 3"/>
          <p:cNvSpPr>
            <a:spLocks noGrp="1"/>
          </p:cNvSpPr>
          <p:nvPr>
            <p:ph type="sldNum" sz="quarter" idx="10"/>
          </p:nvPr>
        </p:nvSpPr>
        <p:spPr/>
        <p:txBody>
          <a:bodyPr/>
          <a:lstStyle/>
          <a:p>
            <a:fld id="{DC66507E-9225-4B8D-AF07-05661CDE88F4}" type="slidenum">
              <a:rPr lang="en-GB" smtClean="0"/>
              <a:t>16</a:t>
            </a:fld>
            <a:endParaRPr lang="en-GB"/>
          </a:p>
        </p:txBody>
      </p:sp>
    </p:spTree>
    <p:extLst>
      <p:ext uri="{BB962C8B-B14F-4D97-AF65-F5344CB8AC3E}">
        <p14:creationId xmlns:p14="http://schemas.microsoft.com/office/powerpoint/2010/main" val="3211510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 an example together.</a:t>
            </a:r>
          </a:p>
        </p:txBody>
      </p:sp>
      <p:sp>
        <p:nvSpPr>
          <p:cNvPr id="4" name="Slide Number Placeholder 3"/>
          <p:cNvSpPr>
            <a:spLocks noGrp="1"/>
          </p:cNvSpPr>
          <p:nvPr>
            <p:ph type="sldNum" sz="quarter" idx="10"/>
          </p:nvPr>
        </p:nvSpPr>
        <p:spPr/>
        <p:txBody>
          <a:bodyPr/>
          <a:lstStyle/>
          <a:p>
            <a:fld id="{DC66507E-9225-4B8D-AF07-05661CDE88F4}" type="slidenum">
              <a:rPr lang="en-GB" smtClean="0"/>
              <a:t>17</a:t>
            </a:fld>
            <a:endParaRPr lang="en-GB"/>
          </a:p>
        </p:txBody>
      </p:sp>
    </p:spTree>
    <p:extLst>
      <p:ext uri="{BB962C8B-B14F-4D97-AF65-F5344CB8AC3E}">
        <p14:creationId xmlns:p14="http://schemas.microsoft.com/office/powerpoint/2010/main" val="1021613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work at the end </a:t>
            </a:r>
          </a:p>
        </p:txBody>
      </p:sp>
      <p:sp>
        <p:nvSpPr>
          <p:cNvPr id="4" name="Slide Number Placeholder 3"/>
          <p:cNvSpPr>
            <a:spLocks noGrp="1"/>
          </p:cNvSpPr>
          <p:nvPr>
            <p:ph type="sldNum" sz="quarter" idx="10"/>
          </p:nvPr>
        </p:nvSpPr>
        <p:spPr/>
        <p:txBody>
          <a:bodyPr/>
          <a:lstStyle/>
          <a:p>
            <a:fld id="{DC66507E-9225-4B8D-AF07-05661CDE88F4}" type="slidenum">
              <a:rPr lang="en-GB" smtClean="0"/>
              <a:t>19</a:t>
            </a:fld>
            <a:endParaRPr lang="en-GB"/>
          </a:p>
        </p:txBody>
      </p:sp>
    </p:spTree>
    <p:extLst>
      <p:ext uri="{BB962C8B-B14F-4D97-AF65-F5344CB8AC3E}">
        <p14:creationId xmlns:p14="http://schemas.microsoft.com/office/powerpoint/2010/main" val="2659463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object is the odd one out?</a:t>
            </a:r>
          </a:p>
          <a:p>
            <a:r>
              <a:rPr lang="en-GB" dirty="0"/>
              <a:t>Now think about the material properties…</a:t>
            </a:r>
          </a:p>
          <a:p>
            <a:r>
              <a:rPr lang="en-GB" dirty="0"/>
              <a:t>Which one do you think is the odd one out now and why?</a:t>
            </a:r>
          </a:p>
          <a:p>
            <a:r>
              <a:rPr lang="en-GB" dirty="0"/>
              <a:t>(Ask questions like: Why have you chosen this object? What makes it different from the other objects? Is there another object we could put on the tray to keep it company? Another object made from the same material?)</a:t>
            </a:r>
          </a:p>
        </p:txBody>
      </p:sp>
      <p:sp>
        <p:nvSpPr>
          <p:cNvPr id="4" name="Slide Number Placeholder 3"/>
          <p:cNvSpPr>
            <a:spLocks noGrp="1"/>
          </p:cNvSpPr>
          <p:nvPr>
            <p:ph type="sldNum" sz="quarter" idx="5"/>
          </p:nvPr>
        </p:nvSpPr>
        <p:spPr/>
        <p:txBody>
          <a:bodyPr/>
          <a:lstStyle/>
          <a:p>
            <a:fld id="{DC66507E-9225-4B8D-AF07-05661CDE88F4}" type="slidenum">
              <a:rPr lang="en-GB" smtClean="0"/>
              <a:t>33</a:t>
            </a:fld>
            <a:endParaRPr lang="en-GB"/>
          </a:p>
        </p:txBody>
      </p:sp>
    </p:spTree>
    <p:extLst>
      <p:ext uri="{BB962C8B-B14F-4D97-AF65-F5344CB8AC3E}">
        <p14:creationId xmlns:p14="http://schemas.microsoft.com/office/powerpoint/2010/main" val="1508712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1877FFB-29D6-41F3-B012-29C22E2AE6F7}" type="datetimeFigureOut">
              <a:rPr lang="en-GB" smtClean="0"/>
              <a:t>07/02/2024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4200356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1877FFB-29D6-41F3-B012-29C22E2AE6F7}" type="datetimeFigureOut">
              <a:rPr lang="en-GB" smtClean="0"/>
              <a:t>07/02/2024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3680110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1877FFB-29D6-41F3-B012-29C22E2AE6F7}" type="datetimeFigureOut">
              <a:rPr lang="en-GB" smtClean="0"/>
              <a:t>07/02/2024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2303527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1877FFB-29D6-41F3-B012-29C22E2AE6F7}" type="datetimeFigureOut">
              <a:rPr lang="en-GB" smtClean="0"/>
              <a:t>07/02/2024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3506201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877FFB-29D6-41F3-B012-29C22E2AE6F7}" type="datetimeFigureOut">
              <a:rPr lang="en-GB" smtClean="0"/>
              <a:t>07/02/2024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614611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1877FFB-29D6-41F3-B012-29C22E2AE6F7}" type="datetimeFigureOut">
              <a:rPr lang="en-GB" smtClean="0"/>
              <a:t>07/02/2024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3795021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1877FFB-29D6-41F3-B012-29C22E2AE6F7}" type="datetimeFigureOut">
              <a:rPr lang="en-GB" smtClean="0"/>
              <a:t>07/02/2024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3241367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1877FFB-29D6-41F3-B012-29C22E2AE6F7}" type="datetimeFigureOut">
              <a:rPr lang="en-GB" smtClean="0"/>
              <a:t>07/02/2024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3725794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877FFB-29D6-41F3-B012-29C22E2AE6F7}" type="datetimeFigureOut">
              <a:rPr lang="en-GB" smtClean="0"/>
              <a:t>07/02/2024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4293302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877FFB-29D6-41F3-B012-29C22E2AE6F7}" type="datetimeFigureOut">
              <a:rPr lang="en-GB" smtClean="0"/>
              <a:t>07/02/2024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3134303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877FFB-29D6-41F3-B012-29C22E2AE6F7}" type="datetimeFigureOut">
              <a:rPr lang="en-GB" smtClean="0"/>
              <a:t>07/02/2024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F76DFD-029B-4BA4-B188-B2D549C46B17}" type="slidenum">
              <a:rPr lang="en-GB" smtClean="0"/>
              <a:t>‹#›</a:t>
            </a:fld>
            <a:endParaRPr lang="en-GB"/>
          </a:p>
        </p:txBody>
      </p:sp>
    </p:spTree>
    <p:extLst>
      <p:ext uri="{BB962C8B-B14F-4D97-AF65-F5344CB8AC3E}">
        <p14:creationId xmlns:p14="http://schemas.microsoft.com/office/powerpoint/2010/main" val="326391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77FFB-29D6-41F3-B012-29C22E2AE6F7}" type="datetimeFigureOut">
              <a:rPr lang="en-GB" smtClean="0"/>
              <a:t>07/02/2024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F76DFD-029B-4BA4-B188-B2D549C46B17}" type="slidenum">
              <a:rPr lang="en-GB" smtClean="0"/>
              <a:t>‹#›</a:t>
            </a:fld>
            <a:endParaRPr lang="en-GB"/>
          </a:p>
        </p:txBody>
      </p:sp>
    </p:spTree>
    <p:extLst>
      <p:ext uri="{BB962C8B-B14F-4D97-AF65-F5344CB8AC3E}">
        <p14:creationId xmlns:p14="http://schemas.microsoft.com/office/powerpoint/2010/main" val="111414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BC6rvbxdyw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youtube.com/watch?v=czL321qRaSo"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youtu.be/gS40-gDPKNE?si=C0U5RGoA4kIKrg_J"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youtu.be/gS40-gDPKNE?si=C0U5RGoA4kIKrg_J"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08617" y="-8136"/>
            <a:ext cx="10702834" cy="6874272"/>
          </a:xfrm>
          <a:prstGeom prst="rect">
            <a:avLst/>
          </a:prstGeom>
        </p:spPr>
      </p:pic>
      <p:sp>
        <p:nvSpPr>
          <p:cNvPr id="5" name="Rounded Rectangle 4"/>
          <p:cNvSpPr/>
          <p:nvPr/>
        </p:nvSpPr>
        <p:spPr>
          <a:xfrm>
            <a:off x="2385124" y="1903655"/>
            <a:ext cx="7549819" cy="3050689"/>
          </a:xfrm>
          <a:prstGeom prst="roundRect">
            <a:avLst/>
          </a:prstGeom>
          <a:solidFill>
            <a:schemeClr val="accent2">
              <a:lumMod val="75000"/>
            </a:scheme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latin typeface="Twinkl Cursive Unlooped" panose="02000000000000000000" pitchFamily="2" charset="0"/>
              </a:rPr>
              <a:t>Brilliant Builders!</a:t>
            </a:r>
          </a:p>
          <a:p>
            <a:pPr algn="ctr"/>
            <a:endParaRPr lang="en-GB" b="1" dirty="0">
              <a:latin typeface="Twinkl Cursive Unlooped" panose="02000000000000000000" pitchFamily="2" charset="0"/>
            </a:endParaRPr>
          </a:p>
          <a:p>
            <a:pPr algn="ctr"/>
            <a:r>
              <a:rPr lang="en-GB" sz="3600" b="1" dirty="0">
                <a:latin typeface="Twinkl Cursive Unlooped" panose="02000000000000000000" pitchFamily="2" charset="0"/>
              </a:rPr>
              <a:t>Chemistry</a:t>
            </a:r>
          </a:p>
        </p:txBody>
      </p:sp>
    </p:spTree>
    <p:extLst>
      <p:ext uri="{BB962C8B-B14F-4D97-AF65-F5344CB8AC3E}">
        <p14:creationId xmlns:p14="http://schemas.microsoft.com/office/powerpoint/2010/main" val="2266641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1" y="611777"/>
            <a:ext cx="7924800" cy="1802674"/>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Twinkl Cursive Unlooped" panose="02000000000000000000" pitchFamily="2" charset="0"/>
              </a:rPr>
              <a:t>LO: 2) To identify different objects and the materials they are made from, investigating their properties.</a:t>
            </a:r>
          </a:p>
        </p:txBody>
      </p:sp>
      <p:pic>
        <p:nvPicPr>
          <p:cNvPr id="3" name="Picture 2"/>
          <p:cNvPicPr>
            <a:picLocks noChangeAspect="1"/>
          </p:cNvPicPr>
          <p:nvPr/>
        </p:nvPicPr>
        <p:blipFill>
          <a:blip r:embed="rId2"/>
          <a:stretch>
            <a:fillRect/>
          </a:stretch>
        </p:blipFill>
        <p:spPr>
          <a:xfrm>
            <a:off x="2923243" y="2597936"/>
            <a:ext cx="6345515" cy="4074869"/>
          </a:xfrm>
          <a:prstGeom prst="rect">
            <a:avLst/>
          </a:prstGeom>
        </p:spPr>
      </p:pic>
    </p:spTree>
    <p:extLst>
      <p:ext uri="{BB962C8B-B14F-4D97-AF65-F5344CB8AC3E}">
        <p14:creationId xmlns:p14="http://schemas.microsoft.com/office/powerpoint/2010/main" val="4034969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rot="10800000">
            <a:off x="391886" y="1725321"/>
            <a:ext cx="11344819" cy="3052418"/>
          </a:xfrm>
          <a:prstGeom prst="rect">
            <a:avLst/>
          </a:prstGeom>
        </p:spPr>
      </p:pic>
      <p:sp>
        <p:nvSpPr>
          <p:cNvPr id="5" name="Rounded Rectangle 4"/>
          <p:cNvSpPr/>
          <p:nvPr/>
        </p:nvSpPr>
        <p:spPr>
          <a:xfrm>
            <a:off x="1132115" y="309154"/>
            <a:ext cx="3448593" cy="1965960"/>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What material is it made of?</a:t>
            </a:r>
          </a:p>
        </p:txBody>
      </p:sp>
      <p:sp>
        <p:nvSpPr>
          <p:cNvPr id="6" name="Rounded Rectangle 5"/>
          <p:cNvSpPr/>
          <p:nvPr/>
        </p:nvSpPr>
        <p:spPr>
          <a:xfrm>
            <a:off x="7310847" y="340723"/>
            <a:ext cx="3609701" cy="1902822"/>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Where does the material come from?</a:t>
            </a:r>
          </a:p>
        </p:txBody>
      </p:sp>
      <p:sp>
        <p:nvSpPr>
          <p:cNvPr id="7" name="Rounded Rectangle 6"/>
          <p:cNvSpPr/>
          <p:nvPr/>
        </p:nvSpPr>
        <p:spPr>
          <a:xfrm>
            <a:off x="1132115" y="4227946"/>
            <a:ext cx="9788433" cy="1965960"/>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It is cut into blocks of wood, then cut to size, polished and marked to make a ruler.</a:t>
            </a:r>
          </a:p>
        </p:txBody>
      </p:sp>
    </p:spTree>
    <p:extLst>
      <p:ext uri="{BB962C8B-B14F-4D97-AF65-F5344CB8AC3E}">
        <p14:creationId xmlns:p14="http://schemas.microsoft.com/office/powerpoint/2010/main" val="381699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84232" y="1661490"/>
            <a:ext cx="10719029" cy="4946546"/>
          </a:xfrm>
          <a:prstGeom prst="rect">
            <a:avLst/>
          </a:prstGeom>
        </p:spPr>
      </p:pic>
      <p:sp>
        <p:nvSpPr>
          <p:cNvPr id="5" name="Rounded Rectangle 4"/>
          <p:cNvSpPr/>
          <p:nvPr/>
        </p:nvSpPr>
        <p:spPr>
          <a:xfrm>
            <a:off x="3409404" y="420189"/>
            <a:ext cx="5268687" cy="1156063"/>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In pairs…</a:t>
            </a:r>
          </a:p>
        </p:txBody>
      </p:sp>
    </p:spTree>
    <p:extLst>
      <p:ext uri="{BB962C8B-B14F-4D97-AF65-F5344CB8AC3E}">
        <p14:creationId xmlns:p14="http://schemas.microsoft.com/office/powerpoint/2010/main" val="3647023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490653" y="472440"/>
            <a:ext cx="6897188" cy="1478280"/>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Describe the properties of the materials…</a:t>
            </a:r>
          </a:p>
        </p:txBody>
      </p:sp>
      <p:sp>
        <p:nvSpPr>
          <p:cNvPr id="5" name="TextBox 4"/>
          <p:cNvSpPr txBox="1"/>
          <p:nvPr/>
        </p:nvSpPr>
        <p:spPr>
          <a:xfrm>
            <a:off x="836022" y="2629989"/>
            <a:ext cx="1271451" cy="584775"/>
          </a:xfrm>
          <a:prstGeom prst="rect">
            <a:avLst/>
          </a:prstGeom>
          <a:noFill/>
        </p:spPr>
        <p:txBody>
          <a:bodyPr wrap="square" rtlCol="0">
            <a:spAutoFit/>
          </a:bodyPr>
          <a:lstStyle/>
          <a:p>
            <a:r>
              <a:rPr lang="en-GB" sz="3200" b="1" dirty="0">
                <a:latin typeface="Twinkl Cursive Unlooped" panose="02000000000000000000" pitchFamily="2" charset="0"/>
              </a:rPr>
              <a:t>Hard</a:t>
            </a:r>
          </a:p>
        </p:txBody>
      </p:sp>
      <p:sp>
        <p:nvSpPr>
          <p:cNvPr id="6" name="TextBox 5"/>
          <p:cNvSpPr txBox="1"/>
          <p:nvPr/>
        </p:nvSpPr>
        <p:spPr>
          <a:xfrm>
            <a:off x="3705496" y="2782389"/>
            <a:ext cx="1271451" cy="584775"/>
          </a:xfrm>
          <a:prstGeom prst="rect">
            <a:avLst/>
          </a:prstGeom>
          <a:noFill/>
        </p:spPr>
        <p:txBody>
          <a:bodyPr wrap="square" rtlCol="0">
            <a:spAutoFit/>
          </a:bodyPr>
          <a:lstStyle/>
          <a:p>
            <a:r>
              <a:rPr lang="en-GB" sz="3200" b="1" dirty="0">
                <a:latin typeface="Twinkl Cursive Unlooped" panose="02000000000000000000" pitchFamily="2" charset="0"/>
              </a:rPr>
              <a:t>Soft</a:t>
            </a:r>
          </a:p>
        </p:txBody>
      </p:sp>
      <p:sp>
        <p:nvSpPr>
          <p:cNvPr id="7" name="TextBox 6"/>
          <p:cNvSpPr txBox="1"/>
          <p:nvPr/>
        </p:nvSpPr>
        <p:spPr>
          <a:xfrm>
            <a:off x="3940628" y="5619386"/>
            <a:ext cx="1528355" cy="584775"/>
          </a:xfrm>
          <a:prstGeom prst="rect">
            <a:avLst/>
          </a:prstGeom>
          <a:noFill/>
        </p:spPr>
        <p:txBody>
          <a:bodyPr wrap="square" rtlCol="0">
            <a:spAutoFit/>
          </a:bodyPr>
          <a:lstStyle/>
          <a:p>
            <a:r>
              <a:rPr lang="en-GB" sz="3200" b="1" dirty="0">
                <a:latin typeface="Twinkl Cursive Unlooped" panose="02000000000000000000" pitchFamily="2" charset="0"/>
              </a:rPr>
              <a:t>Strong</a:t>
            </a:r>
          </a:p>
        </p:txBody>
      </p:sp>
      <p:sp>
        <p:nvSpPr>
          <p:cNvPr id="8" name="TextBox 7"/>
          <p:cNvSpPr txBox="1"/>
          <p:nvPr/>
        </p:nvSpPr>
        <p:spPr>
          <a:xfrm>
            <a:off x="9387841" y="2618227"/>
            <a:ext cx="1271451" cy="584775"/>
          </a:xfrm>
          <a:prstGeom prst="rect">
            <a:avLst/>
          </a:prstGeom>
          <a:noFill/>
        </p:spPr>
        <p:txBody>
          <a:bodyPr wrap="square" rtlCol="0">
            <a:spAutoFit/>
          </a:bodyPr>
          <a:lstStyle/>
          <a:p>
            <a:r>
              <a:rPr lang="en-GB" sz="3200" b="1" dirty="0">
                <a:latin typeface="Twinkl Cursive Unlooped" panose="02000000000000000000" pitchFamily="2" charset="0"/>
              </a:rPr>
              <a:t>Weak</a:t>
            </a:r>
          </a:p>
        </p:txBody>
      </p:sp>
      <p:sp>
        <p:nvSpPr>
          <p:cNvPr id="9" name="TextBox 8"/>
          <p:cNvSpPr txBox="1"/>
          <p:nvPr/>
        </p:nvSpPr>
        <p:spPr>
          <a:xfrm>
            <a:off x="1233491" y="3917556"/>
            <a:ext cx="2778034" cy="1077218"/>
          </a:xfrm>
          <a:prstGeom prst="rect">
            <a:avLst/>
          </a:prstGeom>
          <a:noFill/>
        </p:spPr>
        <p:txBody>
          <a:bodyPr wrap="square" rtlCol="0">
            <a:spAutoFit/>
          </a:bodyPr>
          <a:lstStyle/>
          <a:p>
            <a:pPr algn="ctr"/>
            <a:r>
              <a:rPr lang="en-GB" sz="3200" b="1" dirty="0">
                <a:latin typeface="Twinkl Cursive Unlooped" panose="02000000000000000000" pitchFamily="2" charset="0"/>
              </a:rPr>
              <a:t>Transparent</a:t>
            </a:r>
          </a:p>
          <a:p>
            <a:pPr algn="ctr"/>
            <a:r>
              <a:rPr lang="en-GB" sz="3200" b="1" dirty="0">
                <a:latin typeface="Twinkl Cursive Unlooped" panose="02000000000000000000" pitchFamily="2" charset="0"/>
              </a:rPr>
              <a:t>(See-through)</a:t>
            </a:r>
          </a:p>
        </p:txBody>
      </p:sp>
      <p:sp>
        <p:nvSpPr>
          <p:cNvPr id="10" name="TextBox 9"/>
          <p:cNvSpPr txBox="1"/>
          <p:nvPr/>
        </p:nvSpPr>
        <p:spPr>
          <a:xfrm>
            <a:off x="7726677" y="3753092"/>
            <a:ext cx="3653247" cy="1077218"/>
          </a:xfrm>
          <a:prstGeom prst="rect">
            <a:avLst/>
          </a:prstGeom>
          <a:noFill/>
        </p:spPr>
        <p:txBody>
          <a:bodyPr wrap="square" rtlCol="0">
            <a:spAutoFit/>
          </a:bodyPr>
          <a:lstStyle/>
          <a:p>
            <a:pPr algn="ctr"/>
            <a:r>
              <a:rPr lang="en-GB" sz="3200" b="1" dirty="0">
                <a:latin typeface="Twinkl Cursive Unlooped" panose="02000000000000000000" pitchFamily="2" charset="0"/>
              </a:rPr>
              <a:t>Opaque </a:t>
            </a:r>
          </a:p>
          <a:p>
            <a:pPr algn="ctr"/>
            <a:r>
              <a:rPr lang="en-GB" sz="3200" b="1" dirty="0">
                <a:latin typeface="Twinkl Cursive Unlooped" panose="02000000000000000000" pitchFamily="2" charset="0"/>
              </a:rPr>
              <a:t>(Not see-through)</a:t>
            </a:r>
          </a:p>
        </p:txBody>
      </p:sp>
      <p:sp>
        <p:nvSpPr>
          <p:cNvPr id="11" name="TextBox 10"/>
          <p:cNvSpPr txBox="1"/>
          <p:nvPr/>
        </p:nvSpPr>
        <p:spPr>
          <a:xfrm>
            <a:off x="4976947" y="3660224"/>
            <a:ext cx="1741713" cy="1077218"/>
          </a:xfrm>
          <a:prstGeom prst="rect">
            <a:avLst/>
          </a:prstGeom>
          <a:noFill/>
        </p:spPr>
        <p:txBody>
          <a:bodyPr wrap="square" rtlCol="0">
            <a:spAutoFit/>
          </a:bodyPr>
          <a:lstStyle/>
          <a:p>
            <a:pPr algn="ctr"/>
            <a:r>
              <a:rPr lang="en-GB" sz="3200" b="1" dirty="0">
                <a:latin typeface="Twinkl Cursive Unlooped" panose="02000000000000000000" pitchFamily="2" charset="0"/>
              </a:rPr>
              <a:t>Flexible (Bendy)</a:t>
            </a:r>
          </a:p>
        </p:txBody>
      </p:sp>
      <p:sp>
        <p:nvSpPr>
          <p:cNvPr id="12" name="TextBox 11"/>
          <p:cNvSpPr txBox="1"/>
          <p:nvPr/>
        </p:nvSpPr>
        <p:spPr>
          <a:xfrm>
            <a:off x="10306592" y="1157182"/>
            <a:ext cx="1371602" cy="584775"/>
          </a:xfrm>
          <a:prstGeom prst="rect">
            <a:avLst/>
          </a:prstGeom>
          <a:noFill/>
        </p:spPr>
        <p:txBody>
          <a:bodyPr wrap="square" rtlCol="0">
            <a:spAutoFit/>
          </a:bodyPr>
          <a:lstStyle/>
          <a:p>
            <a:r>
              <a:rPr lang="en-GB" sz="3200" b="1" dirty="0">
                <a:latin typeface="Twinkl Cursive Unlooped" panose="02000000000000000000" pitchFamily="2" charset="0"/>
              </a:rPr>
              <a:t>Rough</a:t>
            </a:r>
          </a:p>
        </p:txBody>
      </p:sp>
      <p:sp>
        <p:nvSpPr>
          <p:cNvPr id="14" name="TextBox 13"/>
          <p:cNvSpPr txBox="1"/>
          <p:nvPr/>
        </p:nvSpPr>
        <p:spPr>
          <a:xfrm>
            <a:off x="6085112" y="2410302"/>
            <a:ext cx="1641566" cy="584775"/>
          </a:xfrm>
          <a:prstGeom prst="rect">
            <a:avLst/>
          </a:prstGeom>
          <a:noFill/>
        </p:spPr>
        <p:txBody>
          <a:bodyPr wrap="square" rtlCol="0">
            <a:spAutoFit/>
          </a:bodyPr>
          <a:lstStyle/>
          <a:p>
            <a:r>
              <a:rPr lang="en-GB" sz="3200" b="1" dirty="0">
                <a:latin typeface="Twinkl Cursive Unlooped" panose="02000000000000000000" pitchFamily="2" charset="0"/>
              </a:rPr>
              <a:t>Smooth</a:t>
            </a:r>
          </a:p>
        </p:txBody>
      </p:sp>
      <p:sp>
        <p:nvSpPr>
          <p:cNvPr id="15" name="TextBox 14"/>
          <p:cNvSpPr txBox="1"/>
          <p:nvPr/>
        </p:nvSpPr>
        <p:spPr>
          <a:xfrm>
            <a:off x="9834153" y="5417791"/>
            <a:ext cx="1271451" cy="584775"/>
          </a:xfrm>
          <a:prstGeom prst="rect">
            <a:avLst/>
          </a:prstGeom>
          <a:noFill/>
        </p:spPr>
        <p:txBody>
          <a:bodyPr wrap="square" rtlCol="0">
            <a:spAutoFit/>
          </a:bodyPr>
          <a:lstStyle/>
          <a:p>
            <a:r>
              <a:rPr lang="en-GB" sz="3200" b="1" dirty="0">
                <a:latin typeface="Twinkl Cursive Unlooped" panose="02000000000000000000" pitchFamily="2" charset="0"/>
              </a:rPr>
              <a:t>Flat</a:t>
            </a:r>
          </a:p>
        </p:txBody>
      </p:sp>
      <p:sp>
        <p:nvSpPr>
          <p:cNvPr id="16" name="TextBox 15"/>
          <p:cNvSpPr txBox="1"/>
          <p:nvPr/>
        </p:nvSpPr>
        <p:spPr>
          <a:xfrm>
            <a:off x="1128303" y="5641831"/>
            <a:ext cx="1557748" cy="584775"/>
          </a:xfrm>
          <a:prstGeom prst="rect">
            <a:avLst/>
          </a:prstGeom>
          <a:noFill/>
        </p:spPr>
        <p:txBody>
          <a:bodyPr wrap="square" rtlCol="0">
            <a:spAutoFit/>
          </a:bodyPr>
          <a:lstStyle/>
          <a:p>
            <a:r>
              <a:rPr lang="en-GB" sz="3200" b="1" dirty="0">
                <a:latin typeface="Twinkl Cursive Unlooped" panose="02000000000000000000" pitchFamily="2" charset="0"/>
              </a:rPr>
              <a:t>Bumpy</a:t>
            </a:r>
          </a:p>
        </p:txBody>
      </p:sp>
      <p:sp>
        <p:nvSpPr>
          <p:cNvPr id="17" name="TextBox 16"/>
          <p:cNvSpPr txBox="1"/>
          <p:nvPr/>
        </p:nvSpPr>
        <p:spPr>
          <a:xfrm>
            <a:off x="559805" y="1211580"/>
            <a:ext cx="1347372" cy="584775"/>
          </a:xfrm>
          <a:prstGeom prst="rect">
            <a:avLst/>
          </a:prstGeom>
          <a:noFill/>
        </p:spPr>
        <p:txBody>
          <a:bodyPr wrap="square" rtlCol="0">
            <a:spAutoFit/>
          </a:bodyPr>
          <a:lstStyle/>
          <a:p>
            <a:r>
              <a:rPr lang="en-GB" sz="3200" b="1" dirty="0">
                <a:latin typeface="Twinkl Cursive Unlooped" panose="02000000000000000000" pitchFamily="2" charset="0"/>
              </a:rPr>
              <a:t>Sharp</a:t>
            </a:r>
          </a:p>
        </p:txBody>
      </p:sp>
      <p:sp>
        <p:nvSpPr>
          <p:cNvPr id="18" name="TextBox 17"/>
          <p:cNvSpPr txBox="1"/>
          <p:nvPr/>
        </p:nvSpPr>
        <p:spPr>
          <a:xfrm>
            <a:off x="6844935" y="5610440"/>
            <a:ext cx="1271451" cy="584775"/>
          </a:xfrm>
          <a:prstGeom prst="rect">
            <a:avLst/>
          </a:prstGeom>
          <a:noFill/>
        </p:spPr>
        <p:txBody>
          <a:bodyPr wrap="square" rtlCol="0">
            <a:spAutoFit/>
          </a:bodyPr>
          <a:lstStyle/>
          <a:p>
            <a:r>
              <a:rPr lang="en-GB" sz="3200" b="1" dirty="0">
                <a:latin typeface="Twinkl Cursive Unlooped" panose="02000000000000000000" pitchFamily="2" charset="0"/>
              </a:rPr>
              <a:t>Blunt</a:t>
            </a:r>
          </a:p>
        </p:txBody>
      </p:sp>
    </p:spTree>
    <p:extLst>
      <p:ext uri="{BB962C8B-B14F-4D97-AF65-F5344CB8AC3E}">
        <p14:creationId xmlns:p14="http://schemas.microsoft.com/office/powerpoint/2010/main" val="3335206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15590" y="637904"/>
            <a:ext cx="8760821" cy="5431969"/>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Choose an object which is made from a material you want to think more about. </a:t>
            </a:r>
          </a:p>
          <a:p>
            <a:pPr algn="ctr"/>
            <a:endParaRPr lang="en-GB" sz="3600" b="1" dirty="0">
              <a:latin typeface="Twinkl Cursive Unlooped" panose="02000000000000000000" pitchFamily="2" charset="0"/>
            </a:endParaRPr>
          </a:p>
          <a:p>
            <a:pPr algn="ctr"/>
            <a:r>
              <a:rPr lang="en-GB" sz="3600" b="1" dirty="0">
                <a:latin typeface="Twinkl Cursive Unlooped" panose="02000000000000000000" pitchFamily="2" charset="0"/>
              </a:rPr>
              <a:t>We are going to write a song about your chosen material!</a:t>
            </a:r>
          </a:p>
        </p:txBody>
      </p:sp>
    </p:spTree>
    <p:extLst>
      <p:ext uri="{BB962C8B-B14F-4D97-AF65-F5344CB8AC3E}">
        <p14:creationId xmlns:p14="http://schemas.microsoft.com/office/powerpoint/2010/main" val="312088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3"/>
          </p:cNvPr>
          <p:cNvPicPr>
            <a:picLocks noChangeAspect="1"/>
          </p:cNvPicPr>
          <p:nvPr/>
        </p:nvPicPr>
        <p:blipFill>
          <a:blip r:embed="rId4"/>
          <a:stretch>
            <a:fillRect/>
          </a:stretch>
        </p:blipFill>
        <p:spPr>
          <a:xfrm>
            <a:off x="2290354" y="449354"/>
            <a:ext cx="7571694" cy="6040435"/>
          </a:xfrm>
          <a:prstGeom prst="rect">
            <a:avLst/>
          </a:prstGeom>
        </p:spPr>
      </p:pic>
    </p:spTree>
    <p:extLst>
      <p:ext uri="{BB962C8B-B14F-4D97-AF65-F5344CB8AC3E}">
        <p14:creationId xmlns:p14="http://schemas.microsoft.com/office/powerpoint/2010/main" val="713354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448595" y="437606"/>
            <a:ext cx="4850673" cy="990599"/>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Example Song</a:t>
            </a:r>
          </a:p>
        </p:txBody>
      </p:sp>
      <p:sp>
        <p:nvSpPr>
          <p:cNvPr id="3" name="TextBox 2"/>
          <p:cNvSpPr txBox="1"/>
          <p:nvPr/>
        </p:nvSpPr>
        <p:spPr>
          <a:xfrm>
            <a:off x="2705239" y="1647008"/>
            <a:ext cx="6337384" cy="4862870"/>
          </a:xfrm>
          <a:prstGeom prst="rect">
            <a:avLst/>
          </a:prstGeom>
          <a:noFill/>
        </p:spPr>
        <p:txBody>
          <a:bodyPr wrap="square" rtlCol="0">
            <a:spAutoFit/>
          </a:bodyPr>
          <a:lstStyle/>
          <a:p>
            <a:pPr algn="ctr"/>
            <a:r>
              <a:rPr lang="en-GB" sz="3200" b="1" dirty="0">
                <a:solidFill>
                  <a:srgbClr val="0070C0"/>
                </a:solidFill>
                <a:latin typeface="Twinkl Cursive Unlooped" panose="02000000000000000000" pitchFamily="2" charset="0"/>
              </a:rPr>
              <a:t>Wooden table,</a:t>
            </a:r>
          </a:p>
          <a:p>
            <a:pPr algn="ctr"/>
            <a:r>
              <a:rPr lang="en-GB" sz="3200" b="1" dirty="0">
                <a:solidFill>
                  <a:srgbClr val="0070C0"/>
                </a:solidFill>
                <a:latin typeface="Twinkl Cursive Unlooped" panose="02000000000000000000" pitchFamily="2" charset="0"/>
              </a:rPr>
              <a:t>Wooden table,</a:t>
            </a:r>
          </a:p>
          <a:p>
            <a:pPr algn="ctr"/>
            <a:endParaRPr lang="en-GB" b="1" dirty="0">
              <a:latin typeface="Twinkl Cursive Unlooped" panose="02000000000000000000" pitchFamily="2" charset="0"/>
            </a:endParaRPr>
          </a:p>
          <a:p>
            <a:pPr algn="ctr"/>
            <a:r>
              <a:rPr lang="en-GB" sz="3200" b="1" dirty="0">
                <a:solidFill>
                  <a:srgbClr val="7030A0"/>
                </a:solidFill>
                <a:latin typeface="Twinkl Cursive Unlooped" panose="02000000000000000000" pitchFamily="2" charset="0"/>
              </a:rPr>
              <a:t>Flat and smooth,</a:t>
            </a:r>
          </a:p>
          <a:p>
            <a:pPr algn="ctr"/>
            <a:r>
              <a:rPr lang="en-GB" sz="3200" b="1" dirty="0">
                <a:solidFill>
                  <a:srgbClr val="7030A0"/>
                </a:solidFill>
                <a:latin typeface="Twinkl Cursive Unlooped" panose="02000000000000000000" pitchFamily="2" charset="0"/>
              </a:rPr>
              <a:t>Flat and smooth,</a:t>
            </a:r>
          </a:p>
          <a:p>
            <a:pPr algn="ctr"/>
            <a:endParaRPr lang="en-GB" b="1" dirty="0">
              <a:latin typeface="Twinkl Cursive Unlooped" panose="02000000000000000000" pitchFamily="2" charset="0"/>
            </a:endParaRPr>
          </a:p>
          <a:p>
            <a:pPr algn="ctr"/>
            <a:r>
              <a:rPr lang="en-GB" sz="3200" b="1" dirty="0">
                <a:solidFill>
                  <a:srgbClr val="FF3399"/>
                </a:solidFill>
                <a:latin typeface="Twinkl Cursive Unlooped" panose="02000000000000000000" pitchFamily="2" charset="0"/>
              </a:rPr>
              <a:t>Strong, opaque and hard,</a:t>
            </a:r>
          </a:p>
          <a:p>
            <a:pPr algn="ctr"/>
            <a:r>
              <a:rPr lang="en-GB" sz="3200" b="1" dirty="0">
                <a:solidFill>
                  <a:srgbClr val="FF3399"/>
                </a:solidFill>
                <a:latin typeface="Twinkl Cursive Unlooped" panose="02000000000000000000" pitchFamily="2" charset="0"/>
              </a:rPr>
              <a:t>Strong, opaque and hard, </a:t>
            </a:r>
          </a:p>
          <a:p>
            <a:pPr algn="ctr"/>
            <a:endParaRPr lang="en-GB" b="1" dirty="0">
              <a:latin typeface="Twinkl Cursive Unlooped" panose="02000000000000000000" pitchFamily="2" charset="0"/>
            </a:endParaRPr>
          </a:p>
          <a:p>
            <a:pPr algn="ctr"/>
            <a:r>
              <a:rPr lang="en-GB" sz="3200" b="1" dirty="0">
                <a:solidFill>
                  <a:srgbClr val="FF0000"/>
                </a:solidFill>
                <a:latin typeface="Twinkl Cursive Unlooped" panose="02000000000000000000" pitchFamily="2" charset="0"/>
              </a:rPr>
              <a:t>Not flexible!</a:t>
            </a:r>
          </a:p>
          <a:p>
            <a:pPr algn="ctr"/>
            <a:r>
              <a:rPr lang="en-GB" sz="3200" b="1" dirty="0">
                <a:solidFill>
                  <a:srgbClr val="FF0000"/>
                </a:solidFill>
                <a:latin typeface="Twinkl Cursive Unlooped" panose="02000000000000000000" pitchFamily="2" charset="0"/>
              </a:rPr>
              <a:t>Not flexible!</a:t>
            </a:r>
          </a:p>
        </p:txBody>
      </p:sp>
    </p:spTree>
    <p:extLst>
      <p:ext uri="{BB962C8B-B14F-4D97-AF65-F5344CB8AC3E}">
        <p14:creationId xmlns:p14="http://schemas.microsoft.com/office/powerpoint/2010/main" val="20928376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351" t="2332" r="4799" b="10830"/>
          <a:stretch/>
        </p:blipFill>
        <p:spPr>
          <a:xfrm>
            <a:off x="2764465" y="159488"/>
            <a:ext cx="6932428" cy="6517758"/>
          </a:xfrm>
          <a:prstGeom prst="rect">
            <a:avLst/>
          </a:prstGeom>
        </p:spPr>
      </p:pic>
    </p:spTree>
    <p:extLst>
      <p:ext uri="{BB962C8B-B14F-4D97-AF65-F5344CB8AC3E}">
        <p14:creationId xmlns:p14="http://schemas.microsoft.com/office/powerpoint/2010/main" val="1658229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50888" y="690801"/>
            <a:ext cx="6416299" cy="5940088"/>
          </a:xfrm>
          <a:prstGeom prst="rect">
            <a:avLst/>
          </a:prstGeom>
          <a:noFill/>
        </p:spPr>
        <p:txBody>
          <a:bodyPr wrap="square" rtlCol="0">
            <a:spAutoFit/>
          </a:bodyPr>
          <a:lstStyle/>
          <a:p>
            <a:r>
              <a:rPr lang="en-GB" sz="3600" b="1" dirty="0">
                <a:solidFill>
                  <a:srgbClr val="0070C0"/>
                </a:solidFill>
                <a:latin typeface="Twinkl Cursive Unlooped" panose="02000000000000000000" pitchFamily="2" charset="0"/>
              </a:rPr>
              <a:t>Rocky Wall, </a:t>
            </a:r>
          </a:p>
          <a:p>
            <a:r>
              <a:rPr lang="en-GB" sz="3600" b="1" dirty="0">
                <a:solidFill>
                  <a:srgbClr val="0070C0"/>
                </a:solidFill>
                <a:latin typeface="Twinkl Cursive Unlooped" panose="02000000000000000000" pitchFamily="2" charset="0"/>
              </a:rPr>
              <a:t>Rocky wall,</a:t>
            </a:r>
          </a:p>
          <a:p>
            <a:endParaRPr lang="en-GB" sz="2800" b="1" dirty="0">
              <a:latin typeface="Twinkl Cursive Unlooped" panose="02000000000000000000" pitchFamily="2" charset="0"/>
            </a:endParaRPr>
          </a:p>
          <a:p>
            <a:r>
              <a:rPr lang="en-GB" sz="3600" b="1" dirty="0">
                <a:solidFill>
                  <a:srgbClr val="00B050"/>
                </a:solidFill>
                <a:latin typeface="Twinkl Cursive Unlooped" panose="02000000000000000000" pitchFamily="2" charset="0"/>
              </a:rPr>
              <a:t>Hard and strong, </a:t>
            </a:r>
          </a:p>
          <a:p>
            <a:r>
              <a:rPr lang="en-GB" sz="3600" b="1" dirty="0">
                <a:solidFill>
                  <a:srgbClr val="00B050"/>
                </a:solidFill>
                <a:latin typeface="Twinkl Cursive Unlooped" panose="02000000000000000000" pitchFamily="2" charset="0"/>
              </a:rPr>
              <a:t>Hard and strong,</a:t>
            </a:r>
          </a:p>
          <a:p>
            <a:endParaRPr lang="en-GB" sz="2800" b="1" dirty="0">
              <a:latin typeface="Twinkl Cursive Unlooped" panose="02000000000000000000" pitchFamily="2" charset="0"/>
            </a:endParaRPr>
          </a:p>
          <a:p>
            <a:r>
              <a:rPr lang="en-GB" sz="3600" b="1" dirty="0">
                <a:solidFill>
                  <a:srgbClr val="FF3399"/>
                </a:solidFill>
                <a:latin typeface="Twinkl Cursive Unlooped" panose="02000000000000000000" pitchFamily="2" charset="0"/>
              </a:rPr>
              <a:t>Smooth, opaque and flat, </a:t>
            </a:r>
          </a:p>
          <a:p>
            <a:r>
              <a:rPr lang="en-GB" sz="3600" b="1" dirty="0">
                <a:solidFill>
                  <a:srgbClr val="FF3399"/>
                </a:solidFill>
                <a:latin typeface="Twinkl Cursive Unlooped" panose="02000000000000000000" pitchFamily="2" charset="0"/>
              </a:rPr>
              <a:t>Smooth opaque and flat, </a:t>
            </a:r>
          </a:p>
          <a:p>
            <a:endParaRPr lang="en-GB" sz="2800" b="1" dirty="0">
              <a:latin typeface="Twinkl Cursive Unlooped" panose="02000000000000000000" pitchFamily="2" charset="0"/>
            </a:endParaRPr>
          </a:p>
          <a:p>
            <a:r>
              <a:rPr lang="en-GB" sz="3600" b="1" dirty="0">
                <a:solidFill>
                  <a:srgbClr val="7030A0"/>
                </a:solidFill>
                <a:latin typeface="Twinkl Cursive Unlooped" panose="02000000000000000000" pitchFamily="2" charset="0"/>
              </a:rPr>
              <a:t>Not flexible!</a:t>
            </a:r>
          </a:p>
          <a:p>
            <a:r>
              <a:rPr lang="en-GB" sz="3600" b="1" dirty="0">
                <a:solidFill>
                  <a:srgbClr val="7030A0"/>
                </a:solidFill>
                <a:latin typeface="Twinkl Cursive Unlooped" panose="02000000000000000000" pitchFamily="2" charset="0"/>
              </a:rPr>
              <a:t>Not flexible!</a:t>
            </a:r>
            <a:endParaRPr lang="en-GB" sz="2000" dirty="0">
              <a:solidFill>
                <a:srgbClr val="7030A0"/>
              </a:solidFill>
              <a:latin typeface="RockyTwinkl Cursive Unlooped"/>
            </a:endParaRPr>
          </a:p>
        </p:txBody>
      </p:sp>
    </p:spTree>
    <p:extLst>
      <p:ext uri="{BB962C8B-B14F-4D97-AF65-F5344CB8AC3E}">
        <p14:creationId xmlns:p14="http://schemas.microsoft.com/office/powerpoint/2010/main" val="2148527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82836" y="1637211"/>
            <a:ext cx="5947954" cy="3352801"/>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a:latin typeface="Twinkl Cursive Unlooped" panose="02000000000000000000" pitchFamily="2" charset="0"/>
              </a:rPr>
              <a:t>Who would like to share their song?</a:t>
            </a:r>
          </a:p>
        </p:txBody>
      </p:sp>
    </p:spTree>
    <p:extLst>
      <p:ext uri="{BB962C8B-B14F-4D97-AF65-F5344CB8AC3E}">
        <p14:creationId xmlns:p14="http://schemas.microsoft.com/office/powerpoint/2010/main" val="2809439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1" y="611777"/>
            <a:ext cx="7924800" cy="1802674"/>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Twinkl Cursive Unlooped" panose="02000000000000000000" pitchFamily="2" charset="0"/>
              </a:rPr>
              <a:t>LO: 1) To discuss, identify and label various materials.</a:t>
            </a:r>
          </a:p>
        </p:txBody>
      </p:sp>
      <p:pic>
        <p:nvPicPr>
          <p:cNvPr id="3" name="Picture 2"/>
          <p:cNvPicPr>
            <a:picLocks noChangeAspect="1"/>
          </p:cNvPicPr>
          <p:nvPr/>
        </p:nvPicPr>
        <p:blipFill>
          <a:blip r:embed="rId2"/>
          <a:stretch>
            <a:fillRect/>
          </a:stretch>
        </p:blipFill>
        <p:spPr>
          <a:xfrm>
            <a:off x="2923243" y="2597936"/>
            <a:ext cx="6345515" cy="4074869"/>
          </a:xfrm>
          <a:prstGeom prst="rect">
            <a:avLst/>
          </a:prstGeom>
        </p:spPr>
      </p:pic>
    </p:spTree>
    <p:extLst>
      <p:ext uri="{BB962C8B-B14F-4D97-AF65-F5344CB8AC3E}">
        <p14:creationId xmlns:p14="http://schemas.microsoft.com/office/powerpoint/2010/main" val="384536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33601" y="611777"/>
            <a:ext cx="7924800" cy="1802674"/>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Twinkl Cursive Unlooped" panose="02000000000000000000" pitchFamily="2" charset="0"/>
              </a:rPr>
              <a:t>LO: 3) To discover and explore a variety of different magnets and magnetic objects</a:t>
            </a:r>
          </a:p>
        </p:txBody>
      </p:sp>
      <p:pic>
        <p:nvPicPr>
          <p:cNvPr id="3" name="Picture 2"/>
          <p:cNvPicPr>
            <a:picLocks noChangeAspect="1"/>
          </p:cNvPicPr>
          <p:nvPr/>
        </p:nvPicPr>
        <p:blipFill>
          <a:blip r:embed="rId2"/>
          <a:stretch>
            <a:fillRect/>
          </a:stretch>
        </p:blipFill>
        <p:spPr>
          <a:xfrm>
            <a:off x="2923243" y="2597936"/>
            <a:ext cx="6345515" cy="4074869"/>
          </a:xfrm>
          <a:prstGeom prst="rect">
            <a:avLst/>
          </a:prstGeom>
        </p:spPr>
      </p:pic>
    </p:spTree>
    <p:extLst>
      <p:ext uri="{BB962C8B-B14F-4D97-AF65-F5344CB8AC3E}">
        <p14:creationId xmlns:p14="http://schemas.microsoft.com/office/powerpoint/2010/main" val="233472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561151">
            <a:off x="7504238" y="3092584"/>
            <a:ext cx="3113688" cy="3123668"/>
          </a:xfrm>
          <a:prstGeom prst="rect">
            <a:avLst/>
          </a:prstGeom>
        </p:spPr>
      </p:pic>
      <p:pic>
        <p:nvPicPr>
          <p:cNvPr id="2" name="Picture 1"/>
          <p:cNvPicPr>
            <a:picLocks noChangeAspect="1"/>
          </p:cNvPicPr>
          <p:nvPr/>
        </p:nvPicPr>
        <p:blipFill rotWithShape="1">
          <a:blip r:embed="rId3"/>
          <a:srcRect b="6163"/>
          <a:stretch/>
        </p:blipFill>
        <p:spPr>
          <a:xfrm>
            <a:off x="2599092" y="588890"/>
            <a:ext cx="6876105" cy="2729075"/>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9930" b="89895" l="9000" r="90000">
                        <a14:foregroundMark x1="13625" y1="58537" x2="9000" y2="52962"/>
                        <a14:foregroundMark x1="78250" y1="46864" x2="80375" y2="41638"/>
                        <a14:foregroundMark x1="76375" y1="45645" x2="73000" y2="48084"/>
                        <a14:foregroundMark x1="60625" y1="23345" x2="71000" y2="15331"/>
                      </a14:backgroundRemoval>
                    </a14:imgEffect>
                  </a14:imgLayer>
                </a14:imgProps>
              </a:ext>
            </a:extLst>
          </a:blip>
          <a:stretch>
            <a:fillRect/>
          </a:stretch>
        </p:blipFill>
        <p:spPr>
          <a:xfrm>
            <a:off x="989814" y="3126378"/>
            <a:ext cx="4823292" cy="3460712"/>
          </a:xfrm>
          <a:prstGeom prst="rect">
            <a:avLst/>
          </a:prstGeom>
        </p:spPr>
      </p:pic>
    </p:spTree>
    <p:extLst>
      <p:ext uri="{BB962C8B-B14F-4D97-AF65-F5344CB8AC3E}">
        <p14:creationId xmlns:p14="http://schemas.microsoft.com/office/powerpoint/2010/main" val="1183725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685" b="15492"/>
          <a:stretch/>
        </p:blipFill>
        <p:spPr>
          <a:xfrm>
            <a:off x="2342605" y="481804"/>
            <a:ext cx="7586799" cy="5579361"/>
          </a:xfrm>
          <a:prstGeom prst="rect">
            <a:avLst/>
          </a:prstGeom>
        </p:spPr>
      </p:pic>
    </p:spTree>
    <p:extLst>
      <p:ext uri="{BB962C8B-B14F-4D97-AF65-F5344CB8AC3E}">
        <p14:creationId xmlns:p14="http://schemas.microsoft.com/office/powerpoint/2010/main" val="1462454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2895599" y="365889"/>
            <a:ext cx="6329083" cy="191114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How many paperclips can your magnet hold?</a:t>
            </a:r>
          </a:p>
        </p:txBody>
      </p:sp>
      <p:grpSp>
        <p:nvGrpSpPr>
          <p:cNvPr id="8" name="Group 7"/>
          <p:cNvGrpSpPr/>
          <p:nvPr/>
        </p:nvGrpSpPr>
        <p:grpSpPr>
          <a:xfrm>
            <a:off x="7262066" y="2732117"/>
            <a:ext cx="3199746" cy="3246004"/>
            <a:chOff x="5370513" y="2706561"/>
            <a:chExt cx="1935068" cy="1874402"/>
          </a:xfrm>
        </p:grpSpPr>
        <p:pic>
          <p:nvPicPr>
            <p:cNvPr id="4" name="Picture 3"/>
            <p:cNvPicPr>
              <a:picLocks noChangeAspect="1"/>
            </p:cNvPicPr>
            <p:nvPr/>
          </p:nvPicPr>
          <p:blipFill>
            <a:blip r:embed="rId2"/>
            <a:stretch>
              <a:fillRect/>
            </a:stretch>
          </p:blipFill>
          <p:spPr>
            <a:xfrm>
              <a:off x="5370513" y="2706561"/>
              <a:ext cx="1450974" cy="1444877"/>
            </a:xfrm>
            <a:prstGeom prst="rect">
              <a:avLst/>
            </a:prstGeom>
          </p:spPr>
        </p:pic>
        <p:pic>
          <p:nvPicPr>
            <p:cNvPr id="5" name="Picture 4"/>
            <p:cNvPicPr>
              <a:picLocks noChangeAspect="1"/>
            </p:cNvPicPr>
            <p:nvPr/>
          </p:nvPicPr>
          <p:blipFill>
            <a:blip r:embed="rId2"/>
            <a:stretch>
              <a:fillRect/>
            </a:stretch>
          </p:blipFill>
          <p:spPr>
            <a:xfrm>
              <a:off x="5854607" y="3136086"/>
              <a:ext cx="1450974" cy="1444877"/>
            </a:xfrm>
            <a:prstGeom prst="rect">
              <a:avLst/>
            </a:prstGeom>
          </p:spPr>
        </p:pic>
        <p:pic>
          <p:nvPicPr>
            <p:cNvPr id="6" name="Picture 5"/>
            <p:cNvPicPr>
              <a:picLocks noChangeAspect="1"/>
            </p:cNvPicPr>
            <p:nvPr/>
          </p:nvPicPr>
          <p:blipFill>
            <a:blip r:embed="rId2"/>
            <a:stretch>
              <a:fillRect/>
            </a:stretch>
          </p:blipFill>
          <p:spPr>
            <a:xfrm rot="16200000">
              <a:off x="5522913" y="2858961"/>
              <a:ext cx="1450974" cy="1444877"/>
            </a:xfrm>
            <a:prstGeom prst="rect">
              <a:avLst/>
            </a:prstGeom>
          </p:spPr>
        </p:pic>
      </p:grpSp>
      <p:pic>
        <p:nvPicPr>
          <p:cNvPr id="9" name="Picture 8"/>
          <p:cNvPicPr>
            <a:picLocks noChangeAspect="1"/>
          </p:cNvPicPr>
          <p:nvPr/>
        </p:nvPicPr>
        <p:blipFill>
          <a:blip r:embed="rId3"/>
          <a:stretch>
            <a:fillRect/>
          </a:stretch>
        </p:blipFill>
        <p:spPr>
          <a:xfrm>
            <a:off x="1682646" y="2732117"/>
            <a:ext cx="4828450" cy="3462828"/>
          </a:xfrm>
          <a:prstGeom prst="rect">
            <a:avLst/>
          </a:prstGeom>
        </p:spPr>
      </p:pic>
      <p:sp>
        <p:nvSpPr>
          <p:cNvPr id="10" name="TextBox 9"/>
          <p:cNvSpPr txBox="1"/>
          <p:nvPr/>
        </p:nvSpPr>
        <p:spPr>
          <a:xfrm>
            <a:off x="144717" y="135056"/>
            <a:ext cx="1161569"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1</a:t>
            </a:r>
          </a:p>
        </p:txBody>
      </p:sp>
    </p:spTree>
    <p:extLst>
      <p:ext uri="{BB962C8B-B14F-4D97-AF65-F5344CB8AC3E}">
        <p14:creationId xmlns:p14="http://schemas.microsoft.com/office/powerpoint/2010/main" val="3420155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717" y="135056"/>
            <a:ext cx="1161569"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1</a:t>
            </a:r>
          </a:p>
        </p:txBody>
      </p:sp>
      <p:pic>
        <p:nvPicPr>
          <p:cNvPr id="4" name="Picture 3"/>
          <p:cNvPicPr>
            <a:picLocks noChangeAspect="1"/>
          </p:cNvPicPr>
          <p:nvPr/>
        </p:nvPicPr>
        <p:blipFill rotWithShape="1">
          <a:blip r:embed="rId2"/>
          <a:srcRect t="846" b="1599"/>
          <a:stretch/>
        </p:blipFill>
        <p:spPr>
          <a:xfrm>
            <a:off x="2821578" y="471128"/>
            <a:ext cx="6663690" cy="5703249"/>
          </a:xfrm>
          <a:prstGeom prst="rect">
            <a:avLst/>
          </a:prstGeom>
        </p:spPr>
      </p:pic>
    </p:spTree>
    <p:extLst>
      <p:ext uri="{BB962C8B-B14F-4D97-AF65-F5344CB8AC3E}">
        <p14:creationId xmlns:p14="http://schemas.microsoft.com/office/powerpoint/2010/main" val="19695375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04331" y="388396"/>
            <a:ext cx="5603966" cy="5603966"/>
            <a:chOff x="2969623" y="650966"/>
            <a:chExt cx="5603966" cy="5603966"/>
          </a:xfrm>
        </p:grpSpPr>
        <p:pic>
          <p:nvPicPr>
            <p:cNvPr id="2" name="Picture 1"/>
            <p:cNvPicPr>
              <a:picLocks noChangeAspect="1"/>
            </p:cNvPicPr>
            <p:nvPr/>
          </p:nvPicPr>
          <p:blipFill>
            <a:blip r:embed="rId2"/>
            <a:stretch>
              <a:fillRect/>
            </a:stretch>
          </p:blipFill>
          <p:spPr>
            <a:xfrm>
              <a:off x="2969623" y="650966"/>
              <a:ext cx="5603966" cy="5603966"/>
            </a:xfrm>
            <a:prstGeom prst="rect">
              <a:avLst/>
            </a:prstGeom>
          </p:spPr>
        </p:pic>
        <p:pic>
          <p:nvPicPr>
            <p:cNvPr id="3" name="Picture 2"/>
            <p:cNvPicPr>
              <a:picLocks noChangeAspect="1"/>
            </p:cNvPicPr>
            <p:nvPr/>
          </p:nvPicPr>
          <p:blipFill>
            <a:blip r:embed="rId3"/>
            <a:stretch>
              <a:fillRect/>
            </a:stretch>
          </p:blipFill>
          <p:spPr>
            <a:xfrm rot="20922508" flipH="1">
              <a:off x="5451126" y="4608713"/>
              <a:ext cx="1032942" cy="1032942"/>
            </a:xfrm>
            <a:prstGeom prst="rect">
              <a:avLst/>
            </a:prstGeom>
          </p:spPr>
        </p:pic>
        <p:pic>
          <p:nvPicPr>
            <p:cNvPr id="4" name="Picture 3"/>
            <p:cNvPicPr>
              <a:picLocks noChangeAspect="1"/>
            </p:cNvPicPr>
            <p:nvPr/>
          </p:nvPicPr>
          <p:blipFill>
            <a:blip r:embed="rId4"/>
            <a:stretch>
              <a:fillRect/>
            </a:stretch>
          </p:blipFill>
          <p:spPr>
            <a:xfrm rot="6098800">
              <a:off x="5791146" y="4515530"/>
              <a:ext cx="1219306" cy="1219306"/>
            </a:xfrm>
            <a:prstGeom prst="rect">
              <a:avLst/>
            </a:prstGeom>
          </p:spPr>
        </p:pic>
        <p:pic>
          <p:nvPicPr>
            <p:cNvPr id="5" name="Picture 4"/>
            <p:cNvPicPr>
              <a:picLocks noChangeAspect="1"/>
            </p:cNvPicPr>
            <p:nvPr/>
          </p:nvPicPr>
          <p:blipFill>
            <a:blip r:embed="rId5"/>
            <a:stretch>
              <a:fillRect/>
            </a:stretch>
          </p:blipFill>
          <p:spPr>
            <a:xfrm>
              <a:off x="5046119" y="4316338"/>
              <a:ext cx="1450974" cy="1444877"/>
            </a:xfrm>
            <a:prstGeom prst="rect">
              <a:avLst/>
            </a:prstGeom>
          </p:spPr>
        </p:pic>
      </p:grpSp>
      <p:sp>
        <p:nvSpPr>
          <p:cNvPr id="9" name="Rounded Rectangle 8"/>
          <p:cNvSpPr/>
          <p:nvPr/>
        </p:nvSpPr>
        <p:spPr>
          <a:xfrm>
            <a:off x="6483991" y="896470"/>
            <a:ext cx="4670612" cy="492847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How could you get the paper clip out of the water without spilling the water or getting your hands wet?</a:t>
            </a:r>
          </a:p>
        </p:txBody>
      </p:sp>
      <p:sp>
        <p:nvSpPr>
          <p:cNvPr id="10" name="TextBox 9"/>
          <p:cNvSpPr txBox="1"/>
          <p:nvPr/>
        </p:nvSpPr>
        <p:spPr>
          <a:xfrm>
            <a:off x="144717" y="135056"/>
            <a:ext cx="1161569"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2</a:t>
            </a:r>
          </a:p>
        </p:txBody>
      </p:sp>
    </p:spTree>
    <p:extLst>
      <p:ext uri="{BB962C8B-B14F-4D97-AF65-F5344CB8AC3E}">
        <p14:creationId xmlns:p14="http://schemas.microsoft.com/office/powerpoint/2010/main" val="10655319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802471" y="516496"/>
            <a:ext cx="5603966" cy="5603966"/>
            <a:chOff x="2969623" y="650966"/>
            <a:chExt cx="5603966" cy="5603966"/>
          </a:xfrm>
        </p:grpSpPr>
        <p:pic>
          <p:nvPicPr>
            <p:cNvPr id="2" name="Picture 1"/>
            <p:cNvPicPr>
              <a:picLocks noChangeAspect="1"/>
            </p:cNvPicPr>
            <p:nvPr/>
          </p:nvPicPr>
          <p:blipFill>
            <a:blip r:embed="rId2"/>
            <a:stretch>
              <a:fillRect/>
            </a:stretch>
          </p:blipFill>
          <p:spPr>
            <a:xfrm>
              <a:off x="2969623" y="650966"/>
              <a:ext cx="5603966" cy="5603966"/>
            </a:xfrm>
            <a:prstGeom prst="rect">
              <a:avLst/>
            </a:prstGeom>
          </p:spPr>
        </p:pic>
        <p:pic>
          <p:nvPicPr>
            <p:cNvPr id="3" name="Picture 2"/>
            <p:cNvPicPr>
              <a:picLocks noChangeAspect="1"/>
            </p:cNvPicPr>
            <p:nvPr/>
          </p:nvPicPr>
          <p:blipFill>
            <a:blip r:embed="rId3"/>
            <a:stretch>
              <a:fillRect/>
            </a:stretch>
          </p:blipFill>
          <p:spPr>
            <a:xfrm rot="20922508" flipH="1">
              <a:off x="5451126" y="4608713"/>
              <a:ext cx="1032942" cy="1032942"/>
            </a:xfrm>
            <a:prstGeom prst="rect">
              <a:avLst/>
            </a:prstGeom>
          </p:spPr>
        </p:pic>
        <p:pic>
          <p:nvPicPr>
            <p:cNvPr id="4" name="Picture 3"/>
            <p:cNvPicPr>
              <a:picLocks noChangeAspect="1"/>
            </p:cNvPicPr>
            <p:nvPr/>
          </p:nvPicPr>
          <p:blipFill>
            <a:blip r:embed="rId4"/>
            <a:stretch>
              <a:fillRect/>
            </a:stretch>
          </p:blipFill>
          <p:spPr>
            <a:xfrm rot="6098800">
              <a:off x="5791146" y="4515530"/>
              <a:ext cx="1219306" cy="1219306"/>
            </a:xfrm>
            <a:prstGeom prst="rect">
              <a:avLst/>
            </a:prstGeom>
          </p:spPr>
        </p:pic>
        <p:pic>
          <p:nvPicPr>
            <p:cNvPr id="5" name="Picture 4"/>
            <p:cNvPicPr>
              <a:picLocks noChangeAspect="1"/>
            </p:cNvPicPr>
            <p:nvPr/>
          </p:nvPicPr>
          <p:blipFill>
            <a:blip r:embed="rId5"/>
            <a:stretch>
              <a:fillRect/>
            </a:stretch>
          </p:blipFill>
          <p:spPr>
            <a:xfrm>
              <a:off x="5046119" y="4316338"/>
              <a:ext cx="1450974" cy="1444877"/>
            </a:xfrm>
            <a:prstGeom prst="rect">
              <a:avLst/>
            </a:prstGeom>
          </p:spPr>
        </p:pic>
      </p:grpSp>
      <p:pic>
        <p:nvPicPr>
          <p:cNvPr id="7" name="Picture 6"/>
          <p:cNvPicPr>
            <a:picLocks noChangeAspect="1"/>
          </p:cNvPicPr>
          <p:nvPr/>
        </p:nvPicPr>
        <p:blipFill>
          <a:blip r:embed="rId6"/>
          <a:stretch>
            <a:fillRect/>
          </a:stretch>
        </p:blipFill>
        <p:spPr>
          <a:xfrm>
            <a:off x="1368880" y="2736121"/>
            <a:ext cx="4828450" cy="3462828"/>
          </a:xfrm>
          <a:prstGeom prst="rect">
            <a:avLst/>
          </a:prstGeom>
        </p:spPr>
      </p:pic>
      <p:sp>
        <p:nvSpPr>
          <p:cNvPr id="9" name="TextBox 8"/>
          <p:cNvSpPr txBox="1"/>
          <p:nvPr/>
        </p:nvSpPr>
        <p:spPr>
          <a:xfrm>
            <a:off x="144717" y="135056"/>
            <a:ext cx="1161569"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2</a:t>
            </a:r>
          </a:p>
        </p:txBody>
      </p:sp>
    </p:spTree>
    <p:extLst>
      <p:ext uri="{BB962C8B-B14F-4D97-AF65-F5344CB8AC3E}">
        <p14:creationId xmlns:p14="http://schemas.microsoft.com/office/powerpoint/2010/main" val="236615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17" y="135056"/>
            <a:ext cx="1161569"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2</a:t>
            </a:r>
          </a:p>
        </p:txBody>
      </p:sp>
      <p:pic>
        <p:nvPicPr>
          <p:cNvPr id="3" name="Picture 2"/>
          <p:cNvPicPr>
            <a:picLocks noChangeAspect="1"/>
          </p:cNvPicPr>
          <p:nvPr/>
        </p:nvPicPr>
        <p:blipFill rotWithShape="1">
          <a:blip r:embed="rId2"/>
          <a:srcRect b="1184"/>
          <a:stretch/>
        </p:blipFill>
        <p:spPr>
          <a:xfrm>
            <a:off x="2569029" y="224050"/>
            <a:ext cx="6988764" cy="6281254"/>
          </a:xfrm>
          <a:prstGeom prst="rect">
            <a:avLst/>
          </a:prstGeom>
        </p:spPr>
      </p:pic>
    </p:spTree>
    <p:extLst>
      <p:ext uri="{BB962C8B-B14F-4D97-AF65-F5344CB8AC3E}">
        <p14:creationId xmlns:p14="http://schemas.microsoft.com/office/powerpoint/2010/main" val="4027714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41058" y="338996"/>
            <a:ext cx="5190566" cy="1256723"/>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Magnet Game Ideas</a:t>
            </a:r>
          </a:p>
        </p:txBody>
      </p:sp>
      <p:pic>
        <p:nvPicPr>
          <p:cNvPr id="4" name="Picture 3"/>
          <p:cNvPicPr>
            <a:picLocks noChangeAspect="1"/>
          </p:cNvPicPr>
          <p:nvPr/>
        </p:nvPicPr>
        <p:blipFill rotWithShape="1">
          <a:blip r:embed="rId2"/>
          <a:srcRect t="4848"/>
          <a:stretch/>
        </p:blipFill>
        <p:spPr>
          <a:xfrm>
            <a:off x="6731726" y="2438400"/>
            <a:ext cx="4939935" cy="3964032"/>
          </a:xfrm>
          <a:prstGeom prst="rect">
            <a:avLst/>
          </a:prstGeom>
        </p:spPr>
      </p:pic>
      <p:pic>
        <p:nvPicPr>
          <p:cNvPr id="5" name="Picture 4"/>
          <p:cNvPicPr>
            <a:picLocks noChangeAspect="1"/>
          </p:cNvPicPr>
          <p:nvPr/>
        </p:nvPicPr>
        <p:blipFill rotWithShape="1">
          <a:blip r:embed="rId3"/>
          <a:srcRect l="19959"/>
          <a:stretch/>
        </p:blipFill>
        <p:spPr>
          <a:xfrm>
            <a:off x="879567" y="2735717"/>
            <a:ext cx="5087858" cy="3666715"/>
          </a:xfrm>
          <a:prstGeom prst="rect">
            <a:avLst/>
          </a:prstGeom>
        </p:spPr>
      </p:pic>
      <p:sp>
        <p:nvSpPr>
          <p:cNvPr id="6" name="TextBox 5"/>
          <p:cNvSpPr txBox="1"/>
          <p:nvPr/>
        </p:nvSpPr>
        <p:spPr>
          <a:xfrm>
            <a:off x="1895140" y="2059522"/>
            <a:ext cx="2969624"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Maze magnet game</a:t>
            </a:r>
          </a:p>
        </p:txBody>
      </p:sp>
      <p:sp>
        <p:nvSpPr>
          <p:cNvPr id="7" name="TextBox 6"/>
          <p:cNvSpPr txBox="1"/>
          <p:nvPr/>
        </p:nvSpPr>
        <p:spPr>
          <a:xfrm>
            <a:off x="7690755" y="2059522"/>
            <a:ext cx="3334296"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Magnet fishing game</a:t>
            </a:r>
          </a:p>
        </p:txBody>
      </p:sp>
      <p:sp>
        <p:nvSpPr>
          <p:cNvPr id="8" name="TextBox 7"/>
          <p:cNvSpPr txBox="1"/>
          <p:nvPr/>
        </p:nvSpPr>
        <p:spPr>
          <a:xfrm>
            <a:off x="59297" y="108163"/>
            <a:ext cx="1640540"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1 &amp; 2</a:t>
            </a:r>
          </a:p>
        </p:txBody>
      </p:sp>
    </p:spTree>
    <p:extLst>
      <p:ext uri="{BB962C8B-B14F-4D97-AF65-F5344CB8AC3E}">
        <p14:creationId xmlns:p14="http://schemas.microsoft.com/office/powerpoint/2010/main" val="1074190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5750" y="2081349"/>
            <a:ext cx="5712281" cy="4111475"/>
          </a:xfrm>
          <a:prstGeom prst="rect">
            <a:avLst/>
          </a:prstGeom>
        </p:spPr>
      </p:pic>
      <p:sp>
        <p:nvSpPr>
          <p:cNvPr id="3" name="Rounded Rectangle 2"/>
          <p:cNvSpPr/>
          <p:nvPr/>
        </p:nvSpPr>
        <p:spPr>
          <a:xfrm>
            <a:off x="3541058" y="338996"/>
            <a:ext cx="5190566" cy="1256723"/>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Magnet Maze Game</a:t>
            </a:r>
          </a:p>
        </p:txBody>
      </p:sp>
      <p:sp>
        <p:nvSpPr>
          <p:cNvPr id="4" name="TextBox 3"/>
          <p:cNvSpPr txBox="1"/>
          <p:nvPr/>
        </p:nvSpPr>
        <p:spPr>
          <a:xfrm>
            <a:off x="6749142" y="2081349"/>
            <a:ext cx="4990011" cy="4031873"/>
          </a:xfrm>
          <a:prstGeom prst="rect">
            <a:avLst/>
          </a:prstGeom>
          <a:noFill/>
        </p:spPr>
        <p:txBody>
          <a:bodyPr wrap="square" rtlCol="0">
            <a:spAutoFit/>
          </a:bodyPr>
          <a:lstStyle/>
          <a:p>
            <a:pPr algn="ctr"/>
            <a:r>
              <a:rPr lang="en-GB" sz="3200" b="1" dirty="0">
                <a:solidFill>
                  <a:srgbClr val="0070C0"/>
                </a:solidFill>
                <a:latin typeface="Twinkl Cursive Unlooped" panose="02000000000000000000" pitchFamily="2" charset="0"/>
              </a:rPr>
              <a:t>Draw a maze or map onto a paper plate. Then attach a paper clip to a small piece of paper. Using a magnet underneath the paper plate, guide the paper clip along the maze/map.</a:t>
            </a:r>
          </a:p>
        </p:txBody>
      </p:sp>
      <p:sp>
        <p:nvSpPr>
          <p:cNvPr id="5" name="TextBox 4"/>
          <p:cNvSpPr txBox="1"/>
          <p:nvPr/>
        </p:nvSpPr>
        <p:spPr>
          <a:xfrm>
            <a:off x="59297" y="108163"/>
            <a:ext cx="1640540"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1 &amp; 2</a:t>
            </a:r>
          </a:p>
        </p:txBody>
      </p:sp>
    </p:spTree>
    <p:extLst>
      <p:ext uri="{BB962C8B-B14F-4D97-AF65-F5344CB8AC3E}">
        <p14:creationId xmlns:p14="http://schemas.microsoft.com/office/powerpoint/2010/main" val="826522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09842" y="3971109"/>
            <a:ext cx="7781021" cy="2451554"/>
          </a:xfrm>
          <a:prstGeom prst="rect">
            <a:avLst/>
          </a:prstGeom>
        </p:spPr>
      </p:pic>
      <p:sp>
        <p:nvSpPr>
          <p:cNvPr id="6" name="TextBox 5"/>
          <p:cNvSpPr txBox="1"/>
          <p:nvPr/>
        </p:nvSpPr>
        <p:spPr>
          <a:xfrm>
            <a:off x="1410786" y="2001934"/>
            <a:ext cx="9379131" cy="1908215"/>
          </a:xfrm>
          <a:prstGeom prst="rect">
            <a:avLst/>
          </a:prstGeom>
          <a:noFill/>
        </p:spPr>
        <p:txBody>
          <a:bodyPr wrap="square" rtlCol="0">
            <a:spAutoFit/>
          </a:bodyPr>
          <a:lstStyle/>
          <a:p>
            <a:r>
              <a:rPr lang="en-GB" sz="2000" dirty="0">
                <a:latin typeface="Twinkl Cursive Unlooped" panose="02000000000000000000" pitchFamily="2" charset="0"/>
              </a:rPr>
              <a:t>We use wood, metal, plastic, glass and fabric to make most everyday objects.</a:t>
            </a:r>
          </a:p>
          <a:p>
            <a:endParaRPr lang="en-GB" sz="2000" dirty="0">
              <a:latin typeface="Twinkl Cursive Unlooped" panose="02000000000000000000" pitchFamily="2" charset="0"/>
            </a:endParaRPr>
          </a:p>
          <a:p>
            <a:r>
              <a:rPr lang="en-GB" sz="2000" dirty="0">
                <a:latin typeface="Twinkl Cursive Unlooped" panose="02000000000000000000" pitchFamily="2" charset="0"/>
              </a:rPr>
              <a:t>Different materials have different properties.</a:t>
            </a:r>
          </a:p>
          <a:p>
            <a:endParaRPr lang="en-GB" sz="2000" dirty="0">
              <a:latin typeface="Twinkl Cursive Unlooped" panose="02000000000000000000" pitchFamily="2" charset="0"/>
            </a:endParaRPr>
          </a:p>
          <a:p>
            <a:r>
              <a:rPr lang="en-GB" sz="2000" dirty="0">
                <a:latin typeface="Twinkl Cursive Unlooped" panose="02000000000000000000" pitchFamily="2" charset="0"/>
              </a:rPr>
              <a:t>Materials can be natural or humanly-constructed.</a:t>
            </a:r>
          </a:p>
          <a:p>
            <a:endParaRPr lang="en-GB" dirty="0"/>
          </a:p>
        </p:txBody>
      </p:sp>
      <p:sp>
        <p:nvSpPr>
          <p:cNvPr id="7" name="Rounded Rectangle 6"/>
          <p:cNvSpPr/>
          <p:nvPr/>
        </p:nvSpPr>
        <p:spPr>
          <a:xfrm>
            <a:off x="4476205" y="463733"/>
            <a:ext cx="3091543" cy="1182188"/>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Twinkl Cursive Unlooped" panose="02000000000000000000" pitchFamily="2" charset="0"/>
              </a:rPr>
              <a:t>Materials</a:t>
            </a:r>
          </a:p>
        </p:txBody>
      </p:sp>
    </p:spTree>
    <p:extLst>
      <p:ext uri="{BB962C8B-B14F-4D97-AF65-F5344CB8AC3E}">
        <p14:creationId xmlns:p14="http://schemas.microsoft.com/office/powerpoint/2010/main" val="386589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541058" y="338996"/>
            <a:ext cx="5190566" cy="1256723"/>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Magnet Fishing Game</a:t>
            </a:r>
          </a:p>
        </p:txBody>
      </p:sp>
      <p:sp>
        <p:nvSpPr>
          <p:cNvPr id="4" name="TextBox 3"/>
          <p:cNvSpPr txBox="1"/>
          <p:nvPr/>
        </p:nvSpPr>
        <p:spPr>
          <a:xfrm>
            <a:off x="7175863" y="2243051"/>
            <a:ext cx="4362994" cy="4031873"/>
          </a:xfrm>
          <a:prstGeom prst="rect">
            <a:avLst/>
          </a:prstGeom>
          <a:noFill/>
        </p:spPr>
        <p:txBody>
          <a:bodyPr wrap="square" rtlCol="0">
            <a:spAutoFit/>
          </a:bodyPr>
          <a:lstStyle/>
          <a:p>
            <a:pPr algn="ctr"/>
            <a:r>
              <a:rPr lang="en-GB" sz="3200" b="1" dirty="0">
                <a:solidFill>
                  <a:srgbClr val="0070C0"/>
                </a:solidFill>
                <a:latin typeface="Twinkl Cursive Unlooped" panose="02000000000000000000" pitchFamily="2" charset="0"/>
              </a:rPr>
              <a:t>Make a fishing game by tying magnets onto string. Cut out fish and stick a paper clip onto them. This will make them stick to the magnet on the end of the fishing rod.</a:t>
            </a:r>
          </a:p>
        </p:txBody>
      </p:sp>
      <p:pic>
        <p:nvPicPr>
          <p:cNvPr id="5" name="Picture 4"/>
          <p:cNvPicPr>
            <a:picLocks noChangeAspect="1"/>
          </p:cNvPicPr>
          <p:nvPr/>
        </p:nvPicPr>
        <p:blipFill>
          <a:blip r:embed="rId2"/>
          <a:stretch>
            <a:fillRect/>
          </a:stretch>
        </p:blipFill>
        <p:spPr>
          <a:xfrm>
            <a:off x="1272543" y="2312181"/>
            <a:ext cx="4944285" cy="3962743"/>
          </a:xfrm>
          <a:prstGeom prst="rect">
            <a:avLst/>
          </a:prstGeom>
        </p:spPr>
      </p:pic>
      <p:sp>
        <p:nvSpPr>
          <p:cNvPr id="6" name="TextBox 5"/>
          <p:cNvSpPr txBox="1"/>
          <p:nvPr/>
        </p:nvSpPr>
        <p:spPr>
          <a:xfrm>
            <a:off x="59297" y="108163"/>
            <a:ext cx="1640540"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1 &amp; 2</a:t>
            </a:r>
          </a:p>
        </p:txBody>
      </p:sp>
    </p:spTree>
    <p:extLst>
      <p:ext uri="{BB962C8B-B14F-4D97-AF65-F5344CB8AC3E}">
        <p14:creationId xmlns:p14="http://schemas.microsoft.com/office/powerpoint/2010/main" val="513989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939142" y="2412403"/>
            <a:ext cx="6329083" cy="191114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Why do some metals stick and some metals don’t?</a:t>
            </a:r>
          </a:p>
        </p:txBody>
      </p:sp>
      <p:sp>
        <p:nvSpPr>
          <p:cNvPr id="3" name="TextBox 2"/>
          <p:cNvSpPr txBox="1"/>
          <p:nvPr/>
        </p:nvSpPr>
        <p:spPr>
          <a:xfrm>
            <a:off x="59297" y="108163"/>
            <a:ext cx="1640540"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1 &amp; 2</a:t>
            </a:r>
          </a:p>
        </p:txBody>
      </p:sp>
    </p:spTree>
    <p:extLst>
      <p:ext uri="{BB962C8B-B14F-4D97-AF65-F5344CB8AC3E}">
        <p14:creationId xmlns:p14="http://schemas.microsoft.com/office/powerpoint/2010/main" val="36944721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619E0-C75F-3E68-9EF1-D3B8F1DCECF3}"/>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DCBEC735-6325-B91A-6633-0E5C174590F6}"/>
              </a:ext>
            </a:extLst>
          </p:cNvPr>
          <p:cNvSpPr/>
          <p:nvPr/>
        </p:nvSpPr>
        <p:spPr>
          <a:xfrm>
            <a:off x="2133601" y="611777"/>
            <a:ext cx="7924800" cy="1802674"/>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Twinkl Cursive Unlooped" panose="02000000000000000000" pitchFamily="2" charset="0"/>
              </a:rPr>
              <a:t>LO: 4) To be able to identify, discuss and sort materials of objects based on their properties </a:t>
            </a:r>
          </a:p>
        </p:txBody>
      </p:sp>
      <p:pic>
        <p:nvPicPr>
          <p:cNvPr id="3" name="Picture 2">
            <a:extLst>
              <a:ext uri="{FF2B5EF4-FFF2-40B4-BE49-F238E27FC236}">
                <a16:creationId xmlns:a16="http://schemas.microsoft.com/office/drawing/2014/main" id="{61455E52-260C-20F7-A2B1-5E70202005F3}"/>
              </a:ext>
            </a:extLst>
          </p:cNvPr>
          <p:cNvPicPr>
            <a:picLocks noChangeAspect="1"/>
          </p:cNvPicPr>
          <p:nvPr/>
        </p:nvPicPr>
        <p:blipFill>
          <a:blip r:embed="rId2"/>
          <a:stretch>
            <a:fillRect/>
          </a:stretch>
        </p:blipFill>
        <p:spPr>
          <a:xfrm>
            <a:off x="2923243" y="2597936"/>
            <a:ext cx="6345515" cy="4074869"/>
          </a:xfrm>
          <a:prstGeom prst="rect">
            <a:avLst/>
          </a:prstGeom>
        </p:spPr>
      </p:pic>
    </p:spTree>
    <p:extLst>
      <p:ext uri="{BB962C8B-B14F-4D97-AF65-F5344CB8AC3E}">
        <p14:creationId xmlns:p14="http://schemas.microsoft.com/office/powerpoint/2010/main" val="28723380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ay Stickers - Free food and restaurant Stickers">
            <a:extLst>
              <a:ext uri="{FF2B5EF4-FFF2-40B4-BE49-F238E27FC236}">
                <a16:creationId xmlns:a16="http://schemas.microsoft.com/office/drawing/2014/main" id="{CE4ABFFD-166F-D8E2-EC1D-F288168267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172" b="16424"/>
          <a:stretch/>
        </p:blipFill>
        <p:spPr bwMode="auto">
          <a:xfrm>
            <a:off x="3097048" y="1377619"/>
            <a:ext cx="5997903" cy="41027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lue Blanket Clip Art at Clker.com - vector clip art online, royalty free &amp;  public domain">
            <a:extLst>
              <a:ext uri="{FF2B5EF4-FFF2-40B4-BE49-F238E27FC236}">
                <a16:creationId xmlns:a16="http://schemas.microsoft.com/office/drawing/2014/main" id="{BAFB0C57-A5FD-9113-DE26-60E3942F2313}"/>
              </a:ext>
            </a:extLst>
          </p:cNvPr>
          <p:cNvPicPr>
            <a:picLocks noChangeAspect="1" noChangeArrowheads="1"/>
          </p:cNvPicPr>
          <p:nvPr/>
        </p:nvPicPr>
        <p:blipFill>
          <a:blip r:embed="rId4">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rot="294249">
            <a:off x="3116732" y="1713105"/>
            <a:ext cx="5875237" cy="2660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00831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56AED57-73BA-BF1E-D811-13F3BCF918A3}"/>
              </a:ext>
            </a:extLst>
          </p:cNvPr>
          <p:cNvSpPr/>
          <p:nvPr/>
        </p:nvSpPr>
        <p:spPr>
          <a:xfrm>
            <a:off x="2591338" y="1518083"/>
            <a:ext cx="7009323" cy="3821834"/>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We are going to work in groups to play the ‘Odd One Out’ Game.</a:t>
            </a:r>
          </a:p>
        </p:txBody>
      </p:sp>
    </p:spTree>
    <p:extLst>
      <p:ext uri="{BB962C8B-B14F-4D97-AF65-F5344CB8AC3E}">
        <p14:creationId xmlns:p14="http://schemas.microsoft.com/office/powerpoint/2010/main" val="10988354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444CA-F74C-D9B8-D8C0-A8FB32EAAAAE}"/>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010655EE-62D2-9D53-28DC-33ECEFB2BE38}"/>
              </a:ext>
            </a:extLst>
          </p:cNvPr>
          <p:cNvSpPr/>
          <p:nvPr/>
        </p:nvSpPr>
        <p:spPr>
          <a:xfrm>
            <a:off x="1984517" y="359843"/>
            <a:ext cx="8222966" cy="171279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Twinkl Cursive Unlooped" panose="02000000000000000000" pitchFamily="2" charset="77"/>
              </a:rPr>
              <a:t>If everything I touched became flexible (floppy), how would my life be different?</a:t>
            </a:r>
          </a:p>
        </p:txBody>
      </p:sp>
      <p:sp>
        <p:nvSpPr>
          <p:cNvPr id="4" name="TextBox 3">
            <a:extLst>
              <a:ext uri="{FF2B5EF4-FFF2-40B4-BE49-F238E27FC236}">
                <a16:creationId xmlns:a16="http://schemas.microsoft.com/office/drawing/2014/main" id="{BB865342-1B82-FA58-F673-6D6E8F6FB5A3}"/>
              </a:ext>
            </a:extLst>
          </p:cNvPr>
          <p:cNvSpPr txBox="1"/>
          <p:nvPr/>
        </p:nvSpPr>
        <p:spPr>
          <a:xfrm>
            <a:off x="407607" y="2432486"/>
            <a:ext cx="11136693" cy="584775"/>
          </a:xfrm>
          <a:prstGeom prst="rect">
            <a:avLst/>
          </a:prstGeom>
          <a:noFill/>
        </p:spPr>
        <p:txBody>
          <a:bodyPr wrap="square" rtlCol="0">
            <a:spAutoFit/>
          </a:bodyPr>
          <a:lstStyle/>
          <a:p>
            <a:r>
              <a:rPr lang="en-GB" sz="3200" b="1" dirty="0">
                <a:solidFill>
                  <a:srgbClr val="0070C0"/>
                </a:solidFill>
                <a:latin typeface="Twinkl Cursive Unlooped" panose="02000000000000000000" pitchFamily="2" charset="0"/>
              </a:rPr>
              <a:t>I wouldn’t be able to…</a:t>
            </a:r>
          </a:p>
        </p:txBody>
      </p:sp>
    </p:spTree>
    <p:extLst>
      <p:ext uri="{BB962C8B-B14F-4D97-AF65-F5344CB8AC3E}">
        <p14:creationId xmlns:p14="http://schemas.microsoft.com/office/powerpoint/2010/main" val="3473943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F032C6ED-6ABF-1C7C-43AB-97F674BB8F26}"/>
              </a:ext>
            </a:extLst>
          </p:cNvPr>
          <p:cNvPicPr>
            <a:picLocks noChangeAspect="1"/>
          </p:cNvPicPr>
          <p:nvPr/>
        </p:nvPicPr>
        <p:blipFill>
          <a:blip r:embed="rId3"/>
          <a:stretch>
            <a:fillRect/>
          </a:stretch>
        </p:blipFill>
        <p:spPr>
          <a:xfrm>
            <a:off x="1060938" y="637046"/>
            <a:ext cx="10070123" cy="5583907"/>
          </a:xfrm>
          <a:prstGeom prst="rect">
            <a:avLst/>
          </a:prstGeom>
        </p:spPr>
      </p:pic>
    </p:spTree>
    <p:extLst>
      <p:ext uri="{BB962C8B-B14F-4D97-AF65-F5344CB8AC3E}">
        <p14:creationId xmlns:p14="http://schemas.microsoft.com/office/powerpoint/2010/main" val="4676521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D24F6-D131-CDBB-E6C4-DFA1BEA55656}"/>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2760EC57-340E-0A33-3D87-A6AF70C1C8F8}"/>
              </a:ext>
            </a:extLst>
          </p:cNvPr>
          <p:cNvSpPr/>
          <p:nvPr/>
        </p:nvSpPr>
        <p:spPr>
          <a:xfrm>
            <a:off x="3041775" y="2142728"/>
            <a:ext cx="6108449" cy="2572543"/>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Twinkl Cursive Unlooped" panose="02000000000000000000" pitchFamily="2" charset="77"/>
              </a:rPr>
              <a:t>Why was having everything made of gold a bad idea?</a:t>
            </a:r>
          </a:p>
        </p:txBody>
      </p:sp>
    </p:spTree>
    <p:extLst>
      <p:ext uri="{BB962C8B-B14F-4D97-AF65-F5344CB8AC3E}">
        <p14:creationId xmlns:p14="http://schemas.microsoft.com/office/powerpoint/2010/main" val="42098622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522196C3-F7EC-9F9E-E5BC-F2EA82C2BCF2}"/>
              </a:ext>
            </a:extLst>
          </p:cNvPr>
          <p:cNvSpPr/>
          <p:nvPr/>
        </p:nvSpPr>
        <p:spPr>
          <a:xfrm>
            <a:off x="771542" y="503116"/>
            <a:ext cx="4241894" cy="2303148"/>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Twinkl Cursive Unlooped" panose="02000000000000000000" pitchFamily="2" charset="77"/>
              </a:rPr>
              <a:t>Why was having everything made of gold a bad idea?</a:t>
            </a:r>
          </a:p>
        </p:txBody>
      </p:sp>
      <p:sp>
        <p:nvSpPr>
          <p:cNvPr id="3" name="Rounded Rectangle 2">
            <a:extLst>
              <a:ext uri="{FF2B5EF4-FFF2-40B4-BE49-F238E27FC236}">
                <a16:creationId xmlns:a16="http://schemas.microsoft.com/office/drawing/2014/main" id="{B145A68D-0E92-B408-94B8-9CBE785D65B0}"/>
              </a:ext>
            </a:extLst>
          </p:cNvPr>
          <p:cNvSpPr/>
          <p:nvPr/>
        </p:nvSpPr>
        <p:spPr>
          <a:xfrm>
            <a:off x="7019942" y="503116"/>
            <a:ext cx="4241894" cy="2303148"/>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Twinkl Cursive Unlooped" panose="02000000000000000000" pitchFamily="2" charset="77"/>
              </a:rPr>
              <a:t>What are the properties of gold?</a:t>
            </a:r>
          </a:p>
        </p:txBody>
      </p:sp>
      <p:sp>
        <p:nvSpPr>
          <p:cNvPr id="4" name="Rounded Rectangle 3">
            <a:extLst>
              <a:ext uri="{FF2B5EF4-FFF2-40B4-BE49-F238E27FC236}">
                <a16:creationId xmlns:a16="http://schemas.microsoft.com/office/drawing/2014/main" id="{B1168BDA-5AC6-9CA7-2CE7-C28240590946}"/>
              </a:ext>
            </a:extLst>
          </p:cNvPr>
          <p:cNvSpPr/>
          <p:nvPr/>
        </p:nvSpPr>
        <p:spPr>
          <a:xfrm>
            <a:off x="771542" y="3934743"/>
            <a:ext cx="4241894" cy="2303148"/>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Twinkl Cursive Unlooped" panose="02000000000000000000" pitchFamily="2" charset="77"/>
              </a:rPr>
              <a:t>What is it useful for?</a:t>
            </a:r>
          </a:p>
        </p:txBody>
      </p:sp>
      <p:sp>
        <p:nvSpPr>
          <p:cNvPr id="5" name="Rounded Rectangle 4">
            <a:extLst>
              <a:ext uri="{FF2B5EF4-FFF2-40B4-BE49-F238E27FC236}">
                <a16:creationId xmlns:a16="http://schemas.microsoft.com/office/drawing/2014/main" id="{97873C54-B030-79AB-15CA-262B2DFAECFF}"/>
              </a:ext>
            </a:extLst>
          </p:cNvPr>
          <p:cNvSpPr/>
          <p:nvPr/>
        </p:nvSpPr>
        <p:spPr>
          <a:xfrm>
            <a:off x="7178564" y="3934743"/>
            <a:ext cx="4241894" cy="2303148"/>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Twinkl Cursive Unlooped" panose="02000000000000000000" pitchFamily="2" charset="77"/>
              </a:rPr>
              <a:t>What is it not useful for?</a:t>
            </a:r>
          </a:p>
        </p:txBody>
      </p:sp>
    </p:spTree>
    <p:extLst>
      <p:ext uri="{BB962C8B-B14F-4D97-AF65-F5344CB8AC3E}">
        <p14:creationId xmlns:p14="http://schemas.microsoft.com/office/powerpoint/2010/main" val="333123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53A8A-6472-0A43-2661-8D118AB1ABE5}"/>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26D864A7-918C-0702-F1E5-89FED4B329D4}"/>
              </a:ext>
            </a:extLst>
          </p:cNvPr>
          <p:cNvSpPr/>
          <p:nvPr/>
        </p:nvSpPr>
        <p:spPr>
          <a:xfrm>
            <a:off x="2133601" y="611777"/>
            <a:ext cx="7924800" cy="1802674"/>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Twinkl Cursive Unlooped" panose="02000000000000000000" pitchFamily="2" charset="0"/>
              </a:rPr>
              <a:t>LO: 5) To explore and discuss the materials the Little Pigs used </a:t>
            </a:r>
          </a:p>
        </p:txBody>
      </p:sp>
      <p:pic>
        <p:nvPicPr>
          <p:cNvPr id="3" name="Picture 2">
            <a:extLst>
              <a:ext uri="{FF2B5EF4-FFF2-40B4-BE49-F238E27FC236}">
                <a16:creationId xmlns:a16="http://schemas.microsoft.com/office/drawing/2014/main" id="{C924F9FE-67BF-FC4A-B9AE-657CF84AB4BB}"/>
              </a:ext>
            </a:extLst>
          </p:cNvPr>
          <p:cNvPicPr>
            <a:picLocks noChangeAspect="1"/>
          </p:cNvPicPr>
          <p:nvPr/>
        </p:nvPicPr>
        <p:blipFill>
          <a:blip r:embed="rId2"/>
          <a:stretch>
            <a:fillRect/>
          </a:stretch>
        </p:blipFill>
        <p:spPr>
          <a:xfrm>
            <a:off x="2923243" y="2597936"/>
            <a:ext cx="6345515" cy="4074869"/>
          </a:xfrm>
          <a:prstGeom prst="rect">
            <a:avLst/>
          </a:prstGeom>
        </p:spPr>
      </p:pic>
      <p:sp>
        <p:nvSpPr>
          <p:cNvPr id="4" name="TextBox 3">
            <a:extLst>
              <a:ext uri="{FF2B5EF4-FFF2-40B4-BE49-F238E27FC236}">
                <a16:creationId xmlns:a16="http://schemas.microsoft.com/office/drawing/2014/main" id="{8F4A2702-E122-4640-25D6-FA0A5F4F21CF}"/>
              </a:ext>
            </a:extLst>
          </p:cNvPr>
          <p:cNvSpPr txBox="1"/>
          <p:nvPr/>
        </p:nvSpPr>
        <p:spPr>
          <a:xfrm>
            <a:off x="144717" y="135056"/>
            <a:ext cx="1161569"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1</a:t>
            </a:r>
          </a:p>
        </p:txBody>
      </p:sp>
    </p:spTree>
    <p:extLst>
      <p:ext uri="{BB962C8B-B14F-4D97-AF65-F5344CB8AC3E}">
        <p14:creationId xmlns:p14="http://schemas.microsoft.com/office/powerpoint/2010/main" val="986193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76205" y="463733"/>
            <a:ext cx="3091543" cy="947056"/>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Twinkl Cursive Unlooped" panose="02000000000000000000" pitchFamily="2" charset="0"/>
              </a:rPr>
              <a:t>Wood</a:t>
            </a:r>
          </a:p>
        </p:txBody>
      </p:sp>
      <p:sp>
        <p:nvSpPr>
          <p:cNvPr id="5" name="TextBox 4"/>
          <p:cNvSpPr txBox="1"/>
          <p:nvPr/>
        </p:nvSpPr>
        <p:spPr>
          <a:xfrm>
            <a:off x="1410786" y="1636174"/>
            <a:ext cx="9379131" cy="1015663"/>
          </a:xfrm>
          <a:prstGeom prst="rect">
            <a:avLst/>
          </a:prstGeom>
          <a:noFill/>
        </p:spPr>
        <p:txBody>
          <a:bodyPr wrap="square" rtlCol="0">
            <a:spAutoFit/>
          </a:bodyPr>
          <a:lstStyle/>
          <a:p>
            <a:r>
              <a:rPr lang="en-GB" sz="2000" dirty="0">
                <a:latin typeface="Twinkl Cursive Unlooped" panose="02000000000000000000" pitchFamily="2" charset="0"/>
              </a:rPr>
              <a:t>Wood is a natural material. It comes from trees.</a:t>
            </a:r>
          </a:p>
          <a:p>
            <a:endParaRPr lang="en-GB" sz="2000" dirty="0">
              <a:latin typeface="Twinkl Cursive Unlooped" panose="02000000000000000000" pitchFamily="2" charset="0"/>
            </a:endParaRPr>
          </a:p>
          <a:p>
            <a:r>
              <a:rPr lang="en-GB" altLang="en-US" sz="2000" dirty="0">
                <a:latin typeface="Twinkl Cursive Unlooped" panose="02000000000000000000" pitchFamily="2" charset="0"/>
              </a:rPr>
              <a:t>A few things made from wood are: </a:t>
            </a:r>
          </a:p>
        </p:txBody>
      </p:sp>
      <p:sp>
        <p:nvSpPr>
          <p:cNvPr id="6" name="TextBox 5"/>
          <p:cNvSpPr txBox="1"/>
          <p:nvPr/>
        </p:nvSpPr>
        <p:spPr>
          <a:xfrm>
            <a:off x="1410785" y="3930883"/>
            <a:ext cx="9379131" cy="707886"/>
          </a:xfrm>
          <a:prstGeom prst="rect">
            <a:avLst/>
          </a:prstGeom>
          <a:noFill/>
        </p:spPr>
        <p:txBody>
          <a:bodyPr wrap="square" rtlCol="0">
            <a:spAutoFit/>
          </a:bodyPr>
          <a:lstStyle/>
          <a:p>
            <a:r>
              <a:rPr lang="en-GB" altLang="en-US" sz="2000" dirty="0">
                <a:latin typeface="Twinkl Cursive Unlooped" panose="02000000000000000000" pitchFamily="2" charset="0"/>
              </a:rPr>
              <a:t>Wood is used as it can be carved in to any shape, is strong and has a very nice appearance.</a:t>
            </a:r>
          </a:p>
        </p:txBody>
      </p:sp>
      <p:pic>
        <p:nvPicPr>
          <p:cNvPr id="7" name="Picture 6"/>
          <p:cNvPicPr>
            <a:picLocks noChangeAspect="1"/>
          </p:cNvPicPr>
          <p:nvPr/>
        </p:nvPicPr>
        <p:blipFill>
          <a:blip r:embed="rId2"/>
          <a:stretch>
            <a:fillRect/>
          </a:stretch>
        </p:blipFill>
        <p:spPr>
          <a:xfrm>
            <a:off x="2479012" y="4406882"/>
            <a:ext cx="7242676" cy="2085013"/>
          </a:xfrm>
          <a:prstGeom prst="rect">
            <a:avLst/>
          </a:prstGeom>
        </p:spPr>
      </p:pic>
      <p:sp>
        <p:nvSpPr>
          <p:cNvPr id="8" name="Rounded Rectangle 7"/>
          <p:cNvSpPr/>
          <p:nvPr/>
        </p:nvSpPr>
        <p:spPr>
          <a:xfrm>
            <a:off x="1410785" y="2948461"/>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Furniture</a:t>
            </a:r>
          </a:p>
        </p:txBody>
      </p:sp>
      <p:sp>
        <p:nvSpPr>
          <p:cNvPr id="9" name="Rounded Rectangle 8"/>
          <p:cNvSpPr/>
          <p:nvPr/>
        </p:nvSpPr>
        <p:spPr>
          <a:xfrm>
            <a:off x="3757740" y="2945499"/>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Boats</a:t>
            </a:r>
          </a:p>
        </p:txBody>
      </p:sp>
      <p:sp>
        <p:nvSpPr>
          <p:cNvPr id="10" name="Rounded Rectangle 9"/>
          <p:cNvSpPr/>
          <p:nvPr/>
        </p:nvSpPr>
        <p:spPr>
          <a:xfrm>
            <a:off x="8521333" y="2928081"/>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Paper</a:t>
            </a:r>
          </a:p>
        </p:txBody>
      </p:sp>
      <p:sp>
        <p:nvSpPr>
          <p:cNvPr id="11" name="Rounded Rectangle 10"/>
          <p:cNvSpPr/>
          <p:nvPr/>
        </p:nvSpPr>
        <p:spPr>
          <a:xfrm>
            <a:off x="6100350" y="2928080"/>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Instruments</a:t>
            </a:r>
          </a:p>
        </p:txBody>
      </p:sp>
    </p:spTree>
    <p:extLst>
      <p:ext uri="{BB962C8B-B14F-4D97-AF65-F5344CB8AC3E}">
        <p14:creationId xmlns:p14="http://schemas.microsoft.com/office/powerpoint/2010/main" val="914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8AF57-E539-1481-278B-EAA78674FE9E}"/>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1E7E52A5-E424-D94F-968F-6D6D08FB25CA}"/>
              </a:ext>
            </a:extLst>
          </p:cNvPr>
          <p:cNvSpPr/>
          <p:nvPr/>
        </p:nvSpPr>
        <p:spPr>
          <a:xfrm>
            <a:off x="2133601" y="611777"/>
            <a:ext cx="7924800" cy="1802674"/>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Twinkl Cursive Unlooped" panose="02000000000000000000" pitchFamily="2" charset="0"/>
              </a:rPr>
              <a:t>LO: 5) To predict which material will be the most successful for the Little Pigs and why  </a:t>
            </a:r>
          </a:p>
        </p:txBody>
      </p:sp>
      <p:pic>
        <p:nvPicPr>
          <p:cNvPr id="3" name="Picture 2">
            <a:extLst>
              <a:ext uri="{FF2B5EF4-FFF2-40B4-BE49-F238E27FC236}">
                <a16:creationId xmlns:a16="http://schemas.microsoft.com/office/drawing/2014/main" id="{ED9F2DE2-8260-6C52-F68E-0E68E0259369}"/>
              </a:ext>
            </a:extLst>
          </p:cNvPr>
          <p:cNvPicPr>
            <a:picLocks noChangeAspect="1"/>
          </p:cNvPicPr>
          <p:nvPr/>
        </p:nvPicPr>
        <p:blipFill>
          <a:blip r:embed="rId2"/>
          <a:stretch>
            <a:fillRect/>
          </a:stretch>
        </p:blipFill>
        <p:spPr>
          <a:xfrm>
            <a:off x="2923243" y="2597936"/>
            <a:ext cx="6345515" cy="4074869"/>
          </a:xfrm>
          <a:prstGeom prst="rect">
            <a:avLst/>
          </a:prstGeom>
        </p:spPr>
      </p:pic>
      <p:sp>
        <p:nvSpPr>
          <p:cNvPr id="4" name="TextBox 3">
            <a:extLst>
              <a:ext uri="{FF2B5EF4-FFF2-40B4-BE49-F238E27FC236}">
                <a16:creationId xmlns:a16="http://schemas.microsoft.com/office/drawing/2014/main" id="{57988CDC-2DC2-1DD4-088A-724A6995F1E8}"/>
              </a:ext>
            </a:extLst>
          </p:cNvPr>
          <p:cNvSpPr txBox="1"/>
          <p:nvPr/>
        </p:nvSpPr>
        <p:spPr>
          <a:xfrm>
            <a:off x="144717" y="135056"/>
            <a:ext cx="1161569"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2</a:t>
            </a:r>
          </a:p>
        </p:txBody>
      </p:sp>
    </p:spTree>
    <p:extLst>
      <p:ext uri="{BB962C8B-B14F-4D97-AF65-F5344CB8AC3E}">
        <p14:creationId xmlns:p14="http://schemas.microsoft.com/office/powerpoint/2010/main" val="2280841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54A41DB-C597-ED7D-04D2-F7139DB717C1}"/>
              </a:ext>
            </a:extLst>
          </p:cNvPr>
          <p:cNvSpPr txBox="1"/>
          <p:nvPr/>
        </p:nvSpPr>
        <p:spPr>
          <a:xfrm>
            <a:off x="3689505" y="2459504"/>
            <a:ext cx="4812990" cy="1938992"/>
          </a:xfrm>
          <a:prstGeom prst="rect">
            <a:avLst/>
          </a:prstGeom>
          <a:noFill/>
        </p:spPr>
        <p:txBody>
          <a:bodyPr wrap="square" rtlCol="0">
            <a:spAutoFit/>
          </a:bodyPr>
          <a:lstStyle/>
          <a:p>
            <a:pPr algn="ctr"/>
            <a:r>
              <a:rPr lang="en-GB" sz="4000" b="1" dirty="0">
                <a:solidFill>
                  <a:srgbClr val="0070C0"/>
                </a:solidFill>
                <a:latin typeface="Twinkl Cursive Unlooped" panose="02000000000000000000" pitchFamily="2" charset="0"/>
              </a:rPr>
              <a:t>Need to add picture of ‘What’s My Material?’ cards</a:t>
            </a:r>
          </a:p>
        </p:txBody>
      </p:sp>
    </p:spTree>
    <p:extLst>
      <p:ext uri="{BB962C8B-B14F-4D97-AF65-F5344CB8AC3E}">
        <p14:creationId xmlns:p14="http://schemas.microsoft.com/office/powerpoint/2010/main" val="1934578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A7A79CD-256A-A23B-794C-44AA6B2F2A00}"/>
              </a:ext>
            </a:extLst>
          </p:cNvPr>
          <p:cNvSpPr txBox="1"/>
          <p:nvPr/>
        </p:nvSpPr>
        <p:spPr>
          <a:xfrm>
            <a:off x="2014231" y="1096126"/>
            <a:ext cx="3503700" cy="707886"/>
          </a:xfrm>
          <a:prstGeom prst="rect">
            <a:avLst/>
          </a:prstGeom>
          <a:noFill/>
        </p:spPr>
        <p:txBody>
          <a:bodyPr wrap="square" rtlCol="0">
            <a:spAutoFit/>
          </a:bodyPr>
          <a:lstStyle/>
          <a:p>
            <a:pPr algn="ctr"/>
            <a:r>
              <a:rPr lang="en-GB" sz="4000" b="1" dirty="0">
                <a:solidFill>
                  <a:srgbClr val="0070C0"/>
                </a:solidFill>
                <a:latin typeface="Twinkl Cursive Unlooped" panose="02000000000000000000" pitchFamily="2" charset="0"/>
              </a:rPr>
              <a:t>Am I flexible?</a:t>
            </a:r>
          </a:p>
        </p:txBody>
      </p:sp>
      <p:sp>
        <p:nvSpPr>
          <p:cNvPr id="3" name="TextBox 2">
            <a:extLst>
              <a:ext uri="{FF2B5EF4-FFF2-40B4-BE49-F238E27FC236}">
                <a16:creationId xmlns:a16="http://schemas.microsoft.com/office/drawing/2014/main" id="{57F83F09-86DF-CA8A-1175-AD5E377F82D8}"/>
              </a:ext>
            </a:extLst>
          </p:cNvPr>
          <p:cNvSpPr txBox="1"/>
          <p:nvPr/>
        </p:nvSpPr>
        <p:spPr>
          <a:xfrm>
            <a:off x="1318875" y="4659756"/>
            <a:ext cx="3277726" cy="707886"/>
          </a:xfrm>
          <a:prstGeom prst="rect">
            <a:avLst/>
          </a:prstGeom>
          <a:noFill/>
        </p:spPr>
        <p:txBody>
          <a:bodyPr wrap="square" rtlCol="0">
            <a:spAutoFit/>
          </a:bodyPr>
          <a:lstStyle/>
          <a:p>
            <a:pPr algn="ctr"/>
            <a:r>
              <a:rPr lang="en-GB" sz="4000" b="1" dirty="0">
                <a:solidFill>
                  <a:srgbClr val="0070C0"/>
                </a:solidFill>
                <a:latin typeface="Twinkl Cursive Unlooped" panose="02000000000000000000" pitchFamily="2" charset="0"/>
              </a:rPr>
              <a:t>Am I soft?</a:t>
            </a:r>
          </a:p>
        </p:txBody>
      </p:sp>
      <p:sp>
        <p:nvSpPr>
          <p:cNvPr id="4" name="TextBox 3">
            <a:extLst>
              <a:ext uri="{FF2B5EF4-FFF2-40B4-BE49-F238E27FC236}">
                <a16:creationId xmlns:a16="http://schemas.microsoft.com/office/drawing/2014/main" id="{7940704C-FD82-036E-300E-6274E00F55FC}"/>
              </a:ext>
            </a:extLst>
          </p:cNvPr>
          <p:cNvSpPr txBox="1"/>
          <p:nvPr/>
        </p:nvSpPr>
        <p:spPr>
          <a:xfrm>
            <a:off x="7342977" y="1096126"/>
            <a:ext cx="3277726" cy="707886"/>
          </a:xfrm>
          <a:prstGeom prst="rect">
            <a:avLst/>
          </a:prstGeom>
          <a:noFill/>
        </p:spPr>
        <p:txBody>
          <a:bodyPr wrap="square" rtlCol="0">
            <a:spAutoFit/>
          </a:bodyPr>
          <a:lstStyle/>
          <a:p>
            <a:pPr algn="ctr"/>
            <a:r>
              <a:rPr lang="en-GB" sz="4000" b="1" dirty="0">
                <a:solidFill>
                  <a:srgbClr val="0070C0"/>
                </a:solidFill>
                <a:latin typeface="Twinkl Cursive Unlooped" panose="02000000000000000000" pitchFamily="2" charset="0"/>
              </a:rPr>
              <a:t>Am I strong?</a:t>
            </a:r>
          </a:p>
        </p:txBody>
      </p:sp>
      <p:sp>
        <p:nvSpPr>
          <p:cNvPr id="5" name="TextBox 4">
            <a:extLst>
              <a:ext uri="{FF2B5EF4-FFF2-40B4-BE49-F238E27FC236}">
                <a16:creationId xmlns:a16="http://schemas.microsoft.com/office/drawing/2014/main" id="{DDEE13A7-C889-A516-F013-64CCB4E6AE63}"/>
              </a:ext>
            </a:extLst>
          </p:cNvPr>
          <p:cNvSpPr txBox="1"/>
          <p:nvPr/>
        </p:nvSpPr>
        <p:spPr>
          <a:xfrm>
            <a:off x="7062886" y="4907991"/>
            <a:ext cx="3837907" cy="707886"/>
          </a:xfrm>
          <a:prstGeom prst="rect">
            <a:avLst/>
          </a:prstGeom>
          <a:noFill/>
        </p:spPr>
        <p:txBody>
          <a:bodyPr wrap="square" rtlCol="0">
            <a:spAutoFit/>
          </a:bodyPr>
          <a:lstStyle/>
          <a:p>
            <a:pPr algn="ctr"/>
            <a:r>
              <a:rPr lang="en-GB" sz="4000" b="1" dirty="0">
                <a:solidFill>
                  <a:srgbClr val="0070C0"/>
                </a:solidFill>
                <a:latin typeface="Twinkl Cursive Unlooped" panose="02000000000000000000" pitchFamily="2" charset="0"/>
              </a:rPr>
              <a:t>Am I magnetic?</a:t>
            </a:r>
          </a:p>
        </p:txBody>
      </p:sp>
      <p:sp>
        <p:nvSpPr>
          <p:cNvPr id="6" name="TextBox 5">
            <a:extLst>
              <a:ext uri="{FF2B5EF4-FFF2-40B4-BE49-F238E27FC236}">
                <a16:creationId xmlns:a16="http://schemas.microsoft.com/office/drawing/2014/main" id="{93D04089-6170-F3AB-8773-B92FA6E8E6D2}"/>
              </a:ext>
            </a:extLst>
          </p:cNvPr>
          <p:cNvSpPr txBox="1"/>
          <p:nvPr/>
        </p:nvSpPr>
        <p:spPr>
          <a:xfrm>
            <a:off x="4309989" y="2767280"/>
            <a:ext cx="3837907" cy="1323439"/>
          </a:xfrm>
          <a:prstGeom prst="rect">
            <a:avLst/>
          </a:prstGeom>
          <a:noFill/>
        </p:spPr>
        <p:txBody>
          <a:bodyPr wrap="square" rtlCol="0">
            <a:spAutoFit/>
          </a:bodyPr>
          <a:lstStyle/>
          <a:p>
            <a:pPr algn="ctr"/>
            <a:r>
              <a:rPr lang="en-GB" sz="4000" b="1" dirty="0">
                <a:solidFill>
                  <a:srgbClr val="0070C0"/>
                </a:solidFill>
                <a:latin typeface="Twinkl Cursive Unlooped" panose="02000000000000000000" pitchFamily="2" charset="0"/>
              </a:rPr>
              <a:t>Am I natural or man-made?</a:t>
            </a:r>
          </a:p>
        </p:txBody>
      </p:sp>
    </p:spTree>
    <p:extLst>
      <p:ext uri="{BB962C8B-B14F-4D97-AF65-F5344CB8AC3E}">
        <p14:creationId xmlns:p14="http://schemas.microsoft.com/office/powerpoint/2010/main" val="3894804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EE63C9C4-E427-6701-491E-E9FD609C2192}"/>
              </a:ext>
            </a:extLst>
          </p:cNvPr>
          <p:cNvPicPr>
            <a:picLocks noChangeAspect="1"/>
          </p:cNvPicPr>
          <p:nvPr/>
        </p:nvPicPr>
        <p:blipFill>
          <a:blip r:embed="rId3"/>
          <a:stretch>
            <a:fillRect/>
          </a:stretch>
        </p:blipFill>
        <p:spPr>
          <a:xfrm>
            <a:off x="1126066" y="613863"/>
            <a:ext cx="9939867" cy="5630274"/>
          </a:xfrm>
          <a:prstGeom prst="rect">
            <a:avLst/>
          </a:prstGeom>
        </p:spPr>
      </p:pic>
    </p:spTree>
    <p:extLst>
      <p:ext uri="{BB962C8B-B14F-4D97-AF65-F5344CB8AC3E}">
        <p14:creationId xmlns:p14="http://schemas.microsoft.com/office/powerpoint/2010/main" val="3130221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4EB1A3-C2CB-1C18-401D-B7BA361EE80E}"/>
              </a:ext>
            </a:extLst>
          </p:cNvPr>
          <p:cNvSpPr txBox="1"/>
          <p:nvPr/>
        </p:nvSpPr>
        <p:spPr>
          <a:xfrm>
            <a:off x="292412" y="1463988"/>
            <a:ext cx="11607176" cy="5016758"/>
          </a:xfrm>
          <a:prstGeom prst="rect">
            <a:avLst/>
          </a:prstGeom>
          <a:noFill/>
        </p:spPr>
        <p:txBody>
          <a:bodyPr wrap="square" rtlCol="0">
            <a:spAutoFit/>
          </a:bodyPr>
          <a:lstStyle/>
          <a:p>
            <a:r>
              <a:rPr lang="en-GB" sz="4000" b="1" dirty="0">
                <a:solidFill>
                  <a:srgbClr val="0070C0"/>
                </a:solidFill>
                <a:latin typeface="Twinkl Cursive Unlooped" panose="02000000000000000000" pitchFamily="2" charset="0"/>
              </a:rPr>
              <a:t>Why did the first house fall down?</a:t>
            </a:r>
          </a:p>
          <a:p>
            <a:endParaRPr lang="en-GB" sz="4000" b="1" dirty="0">
              <a:solidFill>
                <a:srgbClr val="0070C0"/>
              </a:solidFill>
              <a:latin typeface="Twinkl Cursive Unlooped" panose="02000000000000000000" pitchFamily="2" charset="0"/>
            </a:endParaRPr>
          </a:p>
          <a:p>
            <a:r>
              <a:rPr lang="en-GB" sz="4000" b="1" dirty="0">
                <a:solidFill>
                  <a:srgbClr val="0070C0"/>
                </a:solidFill>
                <a:latin typeface="Twinkl Cursive Unlooped" panose="02000000000000000000" pitchFamily="2" charset="0"/>
              </a:rPr>
              <a:t>Why did the third one stay standing?</a:t>
            </a:r>
          </a:p>
          <a:p>
            <a:endParaRPr lang="en-GB" sz="4000" b="1" dirty="0">
              <a:solidFill>
                <a:srgbClr val="0070C0"/>
              </a:solidFill>
              <a:latin typeface="Twinkl Cursive Unlooped" panose="02000000000000000000" pitchFamily="2" charset="0"/>
            </a:endParaRPr>
          </a:p>
          <a:p>
            <a:r>
              <a:rPr lang="en-GB" sz="4000" b="1" dirty="0">
                <a:solidFill>
                  <a:srgbClr val="0070C0"/>
                </a:solidFill>
                <a:latin typeface="Twinkl Cursive Unlooped" panose="02000000000000000000" pitchFamily="2" charset="0"/>
              </a:rPr>
              <a:t>What materials did they build their houses out of?</a:t>
            </a:r>
          </a:p>
          <a:p>
            <a:endParaRPr lang="en-GB" sz="4000" b="1" dirty="0">
              <a:solidFill>
                <a:srgbClr val="0070C0"/>
              </a:solidFill>
              <a:latin typeface="Twinkl Cursive Unlooped" panose="02000000000000000000" pitchFamily="2" charset="0"/>
            </a:endParaRPr>
          </a:p>
          <a:p>
            <a:r>
              <a:rPr lang="en-GB" sz="4000" b="1" dirty="0">
                <a:solidFill>
                  <a:srgbClr val="0070C0"/>
                </a:solidFill>
                <a:latin typeface="Twinkl Cursive Unlooped" panose="02000000000000000000" pitchFamily="2" charset="0"/>
              </a:rPr>
              <a:t>What materials could have been used instead for the first two houses?</a:t>
            </a:r>
          </a:p>
        </p:txBody>
      </p:sp>
      <p:sp>
        <p:nvSpPr>
          <p:cNvPr id="3" name="Rounded Rectangle 2">
            <a:extLst>
              <a:ext uri="{FF2B5EF4-FFF2-40B4-BE49-F238E27FC236}">
                <a16:creationId xmlns:a16="http://schemas.microsoft.com/office/drawing/2014/main" id="{93DDCEBE-B071-7A28-6D58-C84603D06476}"/>
              </a:ext>
            </a:extLst>
          </p:cNvPr>
          <p:cNvSpPr/>
          <p:nvPr/>
        </p:nvSpPr>
        <p:spPr>
          <a:xfrm>
            <a:off x="3500717" y="275935"/>
            <a:ext cx="5190566" cy="1006328"/>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Twinkl Cursive Unlooped" panose="02000000000000000000" pitchFamily="2" charset="0"/>
              </a:rPr>
              <a:t>The Three Little Pigs</a:t>
            </a:r>
          </a:p>
        </p:txBody>
      </p:sp>
    </p:spTree>
    <p:extLst>
      <p:ext uri="{BB962C8B-B14F-4D97-AF65-F5344CB8AC3E}">
        <p14:creationId xmlns:p14="http://schemas.microsoft.com/office/powerpoint/2010/main" val="396751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BE7120-DA2C-0E30-9406-F3B4BC3A6164}"/>
              </a:ext>
            </a:extLst>
          </p:cNvPr>
          <p:cNvSpPr txBox="1"/>
          <p:nvPr/>
        </p:nvSpPr>
        <p:spPr>
          <a:xfrm>
            <a:off x="144717" y="135056"/>
            <a:ext cx="1161569"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1</a:t>
            </a:r>
          </a:p>
        </p:txBody>
      </p:sp>
      <p:pic>
        <p:nvPicPr>
          <p:cNvPr id="1026" name="Picture 2" descr="The Three Little Pigs - House Model Test! - YouTube">
            <a:extLst>
              <a:ext uri="{FF2B5EF4-FFF2-40B4-BE49-F238E27FC236}">
                <a16:creationId xmlns:a16="http://schemas.microsoft.com/office/drawing/2014/main" id="{245965A2-6D97-5E16-61F6-0760A23720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32" t="50011" b="4622"/>
          <a:stretch/>
        </p:blipFill>
        <p:spPr bwMode="auto">
          <a:xfrm>
            <a:off x="7325942" y="236483"/>
            <a:ext cx="4446769" cy="39308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he Three Little Pigs - House Model Test! - YouTube">
            <a:extLst>
              <a:ext uri="{FF2B5EF4-FFF2-40B4-BE49-F238E27FC236}">
                <a16:creationId xmlns:a16="http://schemas.microsoft.com/office/drawing/2014/main" id="{F34F4348-1B98-09BC-D5EE-4F2FEBBD15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152" r="58766"/>
          <a:stretch/>
        </p:blipFill>
        <p:spPr bwMode="auto">
          <a:xfrm>
            <a:off x="419289" y="756487"/>
            <a:ext cx="4177861" cy="34108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Three Little Pigs - House Model Test! - YouTube">
            <a:extLst>
              <a:ext uri="{FF2B5EF4-FFF2-40B4-BE49-F238E27FC236}">
                <a16:creationId xmlns:a16="http://schemas.microsoft.com/office/drawing/2014/main" id="{B33F0BD0-7FBF-1848-3464-FF451CC4FA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346" t="44578" r="29646" b="12084"/>
          <a:stretch/>
        </p:blipFill>
        <p:spPr bwMode="auto">
          <a:xfrm>
            <a:off x="3804745" y="3233534"/>
            <a:ext cx="3905721" cy="33994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GO IDEAS - The Three Little Pigs">
            <a:extLst>
              <a:ext uri="{FF2B5EF4-FFF2-40B4-BE49-F238E27FC236}">
                <a16:creationId xmlns:a16="http://schemas.microsoft.com/office/drawing/2014/main" id="{173F98EA-2715-50EA-6E7E-CF08663E05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75" r="11379" b="47126"/>
          <a:stretch/>
        </p:blipFill>
        <p:spPr bwMode="auto">
          <a:xfrm>
            <a:off x="101350" y="4256366"/>
            <a:ext cx="3905721" cy="2276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ree Little Pigs STEM Project for Kids - Teach Beside Me">
            <a:extLst>
              <a:ext uri="{FF2B5EF4-FFF2-40B4-BE49-F238E27FC236}">
                <a16:creationId xmlns:a16="http://schemas.microsoft.com/office/drawing/2014/main" id="{5022917E-73BA-26FC-47AA-5DCD5C87CD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392" t="26207" b="25671"/>
          <a:stretch/>
        </p:blipFill>
        <p:spPr bwMode="auto">
          <a:xfrm>
            <a:off x="4547737" y="238583"/>
            <a:ext cx="2778205" cy="298351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ree Little Pigs STEM Project for Kids - Teach Beside Me">
            <a:extLst>
              <a:ext uri="{FF2B5EF4-FFF2-40B4-BE49-F238E27FC236}">
                <a16:creationId xmlns:a16="http://schemas.microsoft.com/office/drawing/2014/main" id="{CC212399-2A97-6677-3518-22F3D1065B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387" t="39233" r="9387" b="14483"/>
          <a:stretch/>
        </p:blipFill>
        <p:spPr bwMode="auto">
          <a:xfrm>
            <a:off x="7886512" y="4090648"/>
            <a:ext cx="3710153" cy="2542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5794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AC34C-0B4F-92D5-09BC-BA733D158AA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5378C7D-79B0-48CF-94FA-80AE514B5AA5}"/>
              </a:ext>
            </a:extLst>
          </p:cNvPr>
          <p:cNvSpPr txBox="1"/>
          <p:nvPr/>
        </p:nvSpPr>
        <p:spPr>
          <a:xfrm>
            <a:off x="144717" y="135056"/>
            <a:ext cx="1161569"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2</a:t>
            </a:r>
          </a:p>
        </p:txBody>
      </p:sp>
      <p:pic>
        <p:nvPicPr>
          <p:cNvPr id="3074" name="Picture 2" descr="Straw Bale">
            <a:extLst>
              <a:ext uri="{FF2B5EF4-FFF2-40B4-BE49-F238E27FC236}">
                <a16:creationId xmlns:a16="http://schemas.microsoft.com/office/drawing/2014/main" id="{19EE67D9-9255-E248-BB74-29A3029F2D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26" t="19181" r="8424" b="14942"/>
          <a:stretch/>
        </p:blipFill>
        <p:spPr bwMode="auto">
          <a:xfrm>
            <a:off x="266785" y="476999"/>
            <a:ext cx="4280952" cy="34498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0-100PCS Straws Extra Wide Fat Jumbo Boba Bubble Tea Smoothie Drinking  Straws | eBay">
            <a:extLst>
              <a:ext uri="{FF2B5EF4-FFF2-40B4-BE49-F238E27FC236}">
                <a16:creationId xmlns:a16="http://schemas.microsoft.com/office/drawing/2014/main" id="{37C15C22-6B93-C728-3457-C89C40F8A0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913" y="365888"/>
            <a:ext cx="2767352" cy="2767352"/>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Wooden Lolly Sticks Natural Wood - 1000 Pack | Catering Disposables | YPO">
            <a:extLst>
              <a:ext uri="{FF2B5EF4-FFF2-40B4-BE49-F238E27FC236}">
                <a16:creationId xmlns:a16="http://schemas.microsoft.com/office/drawing/2014/main" id="{CA79E99B-6A4E-0FDC-AA79-309E8BAF38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7737" y="3133240"/>
            <a:ext cx="3710154" cy="37101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Window Exploration Bag 2000409 | SERIOUS PLAY® | Buy online at the Official  LEGO® Shop GB">
            <a:extLst>
              <a:ext uri="{FF2B5EF4-FFF2-40B4-BE49-F238E27FC236}">
                <a16:creationId xmlns:a16="http://schemas.microsoft.com/office/drawing/2014/main" id="{EB10699D-EFE0-E050-C8BB-8C75EB6FC6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848" t="15481" r="9033" b="9730"/>
          <a:stretch/>
        </p:blipFill>
        <p:spPr bwMode="auto">
          <a:xfrm>
            <a:off x="82047" y="3656158"/>
            <a:ext cx="4845274" cy="306678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Squirrel Play 50 Piece Wooden Building Blocks | Smyths Toys UK">
            <a:extLst>
              <a:ext uri="{FF2B5EF4-FFF2-40B4-BE49-F238E27FC236}">
                <a16:creationId xmlns:a16="http://schemas.microsoft.com/office/drawing/2014/main" id="{1D721DE6-73BC-4CF4-F0F8-2BCA3F98A04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67" t="16248" r="3410" b="19540"/>
          <a:stretch/>
        </p:blipFill>
        <p:spPr bwMode="auto">
          <a:xfrm>
            <a:off x="8038401" y="3926835"/>
            <a:ext cx="3804744" cy="25901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ow to make playdough in 5 easy steps">
            <a:extLst>
              <a:ext uri="{FF2B5EF4-FFF2-40B4-BE49-F238E27FC236}">
                <a16:creationId xmlns:a16="http://schemas.microsoft.com/office/drawing/2014/main" id="{AA698AD7-5202-545D-212C-94E75BEFF57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628" r="16628"/>
          <a:stretch/>
        </p:blipFill>
        <p:spPr bwMode="auto">
          <a:xfrm>
            <a:off x="8085697" y="225042"/>
            <a:ext cx="3710153" cy="345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503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B5DEF-FCAA-F01E-DB81-F414D2AB708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E28AA76-D222-18FB-702D-38EE2C4483E5}"/>
              </a:ext>
            </a:extLst>
          </p:cNvPr>
          <p:cNvSpPr txBox="1"/>
          <p:nvPr/>
        </p:nvSpPr>
        <p:spPr>
          <a:xfrm>
            <a:off x="144717" y="135056"/>
            <a:ext cx="1161569" cy="461665"/>
          </a:xfrm>
          <a:prstGeom prst="rect">
            <a:avLst/>
          </a:prstGeom>
          <a:noFill/>
        </p:spPr>
        <p:txBody>
          <a:bodyPr wrap="square" rtlCol="0">
            <a:spAutoFit/>
          </a:bodyPr>
          <a:lstStyle/>
          <a:p>
            <a:pPr algn="ctr"/>
            <a:r>
              <a:rPr lang="en-GB" sz="2400" b="1" dirty="0">
                <a:solidFill>
                  <a:srgbClr val="0070C0"/>
                </a:solidFill>
                <a:latin typeface="Twinkl Cursive Unlooped" panose="02000000000000000000" pitchFamily="2" charset="0"/>
              </a:rPr>
              <a:t>Year 2</a:t>
            </a:r>
          </a:p>
        </p:txBody>
      </p:sp>
      <p:pic>
        <p:nvPicPr>
          <p:cNvPr id="5" name="Picture 4">
            <a:extLst>
              <a:ext uri="{FF2B5EF4-FFF2-40B4-BE49-F238E27FC236}">
                <a16:creationId xmlns:a16="http://schemas.microsoft.com/office/drawing/2014/main" id="{AA8C82BA-9369-209E-6C9C-D2DC4DC012E0}"/>
              </a:ext>
            </a:extLst>
          </p:cNvPr>
          <p:cNvPicPr>
            <a:picLocks noChangeAspect="1"/>
          </p:cNvPicPr>
          <p:nvPr/>
        </p:nvPicPr>
        <p:blipFill>
          <a:blip r:embed="rId2"/>
          <a:stretch>
            <a:fillRect/>
          </a:stretch>
        </p:blipFill>
        <p:spPr>
          <a:xfrm>
            <a:off x="3733800" y="0"/>
            <a:ext cx="4724400" cy="6858000"/>
          </a:xfrm>
          <a:prstGeom prst="rect">
            <a:avLst/>
          </a:prstGeom>
        </p:spPr>
      </p:pic>
    </p:spTree>
    <p:extLst>
      <p:ext uri="{BB962C8B-B14F-4D97-AF65-F5344CB8AC3E}">
        <p14:creationId xmlns:p14="http://schemas.microsoft.com/office/powerpoint/2010/main" val="13510090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63B49EA2-D8B5-EB69-3AAD-FD9C50699AC3}"/>
              </a:ext>
            </a:extLst>
          </p:cNvPr>
          <p:cNvSpPr/>
          <p:nvPr/>
        </p:nvSpPr>
        <p:spPr>
          <a:xfrm>
            <a:off x="3041775" y="2142728"/>
            <a:ext cx="6108449" cy="2572543"/>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Twinkl Cursive Unlooped" panose="02000000000000000000" pitchFamily="2" charset="77"/>
              </a:rPr>
              <a:t>Who would like to retell the Three Little Pigs story and explain why the houses fell down?</a:t>
            </a:r>
          </a:p>
        </p:txBody>
      </p:sp>
    </p:spTree>
    <p:extLst>
      <p:ext uri="{BB962C8B-B14F-4D97-AF65-F5344CB8AC3E}">
        <p14:creationId xmlns:p14="http://schemas.microsoft.com/office/powerpoint/2010/main" val="4086479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46CB9-20D6-1E93-E1FA-7AC58CAA3A28}"/>
            </a:ext>
          </a:extLst>
        </p:cNvPr>
        <p:cNvGrpSpPr/>
        <p:nvPr/>
      </p:nvGrpSpPr>
      <p:grpSpPr>
        <a:xfrm>
          <a:off x="0" y="0"/>
          <a:ext cx="0" cy="0"/>
          <a:chOff x="0" y="0"/>
          <a:chExt cx="0" cy="0"/>
        </a:xfrm>
      </p:grpSpPr>
      <p:sp>
        <p:nvSpPr>
          <p:cNvPr id="2" name="Rounded Rectangle 1">
            <a:extLst>
              <a:ext uri="{FF2B5EF4-FFF2-40B4-BE49-F238E27FC236}">
                <a16:creationId xmlns:a16="http://schemas.microsoft.com/office/drawing/2014/main" id="{2E4FD5B6-7957-623D-621D-AFB9D313AB2E}"/>
              </a:ext>
            </a:extLst>
          </p:cNvPr>
          <p:cNvSpPr/>
          <p:nvPr/>
        </p:nvSpPr>
        <p:spPr>
          <a:xfrm>
            <a:off x="2133601" y="611777"/>
            <a:ext cx="7924800" cy="1802674"/>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latin typeface="Twinkl Cursive Unlooped" panose="02000000000000000000" pitchFamily="2" charset="0"/>
              </a:rPr>
              <a:t>LO: 6) Explore and use materials to recreate the Three Little Pigs’ houses and predict which material will be the most successful </a:t>
            </a:r>
          </a:p>
        </p:txBody>
      </p:sp>
      <p:pic>
        <p:nvPicPr>
          <p:cNvPr id="3" name="Picture 2">
            <a:extLst>
              <a:ext uri="{FF2B5EF4-FFF2-40B4-BE49-F238E27FC236}">
                <a16:creationId xmlns:a16="http://schemas.microsoft.com/office/drawing/2014/main" id="{5ACCD366-E3CA-E9D2-DB81-6A21674A6DB6}"/>
              </a:ext>
            </a:extLst>
          </p:cNvPr>
          <p:cNvPicPr>
            <a:picLocks noChangeAspect="1"/>
          </p:cNvPicPr>
          <p:nvPr/>
        </p:nvPicPr>
        <p:blipFill>
          <a:blip r:embed="rId2"/>
          <a:stretch>
            <a:fillRect/>
          </a:stretch>
        </p:blipFill>
        <p:spPr>
          <a:xfrm>
            <a:off x="2923243" y="2597936"/>
            <a:ext cx="6345515" cy="4074869"/>
          </a:xfrm>
          <a:prstGeom prst="rect">
            <a:avLst/>
          </a:prstGeom>
        </p:spPr>
      </p:pic>
    </p:spTree>
    <p:extLst>
      <p:ext uri="{BB962C8B-B14F-4D97-AF65-F5344CB8AC3E}">
        <p14:creationId xmlns:p14="http://schemas.microsoft.com/office/powerpoint/2010/main" val="166167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76205" y="463733"/>
            <a:ext cx="3091543" cy="947056"/>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Twinkl Cursive Unlooped" panose="02000000000000000000" pitchFamily="2" charset="0"/>
              </a:rPr>
              <a:t>Fabric</a:t>
            </a:r>
          </a:p>
        </p:txBody>
      </p:sp>
      <p:sp>
        <p:nvSpPr>
          <p:cNvPr id="5" name="TextBox 4"/>
          <p:cNvSpPr txBox="1"/>
          <p:nvPr/>
        </p:nvSpPr>
        <p:spPr>
          <a:xfrm>
            <a:off x="1410786" y="1636174"/>
            <a:ext cx="9379131" cy="1015663"/>
          </a:xfrm>
          <a:prstGeom prst="rect">
            <a:avLst/>
          </a:prstGeom>
          <a:noFill/>
        </p:spPr>
        <p:txBody>
          <a:bodyPr wrap="square" rtlCol="0">
            <a:spAutoFit/>
          </a:bodyPr>
          <a:lstStyle/>
          <a:p>
            <a:r>
              <a:rPr lang="en-GB" sz="2000" dirty="0">
                <a:latin typeface="Twinkl Cursive Unlooped" panose="02000000000000000000" pitchFamily="2" charset="0"/>
              </a:rPr>
              <a:t>Fabric comes from plants and animals.</a:t>
            </a:r>
          </a:p>
          <a:p>
            <a:endParaRPr lang="en-GB" sz="2000" dirty="0">
              <a:latin typeface="Twinkl Cursive Unlooped" panose="02000000000000000000" pitchFamily="2" charset="0"/>
            </a:endParaRPr>
          </a:p>
          <a:p>
            <a:r>
              <a:rPr lang="en-GB" altLang="en-US" sz="2000" dirty="0">
                <a:latin typeface="Twinkl Cursive Unlooped" panose="02000000000000000000" pitchFamily="2" charset="0"/>
              </a:rPr>
              <a:t>A few things made from fabric are: </a:t>
            </a:r>
          </a:p>
        </p:txBody>
      </p:sp>
      <p:sp>
        <p:nvSpPr>
          <p:cNvPr id="6" name="TextBox 5"/>
          <p:cNvSpPr txBox="1"/>
          <p:nvPr/>
        </p:nvSpPr>
        <p:spPr>
          <a:xfrm>
            <a:off x="1410785" y="3930883"/>
            <a:ext cx="8038015" cy="707886"/>
          </a:xfrm>
          <a:prstGeom prst="rect">
            <a:avLst/>
          </a:prstGeom>
          <a:noFill/>
        </p:spPr>
        <p:txBody>
          <a:bodyPr wrap="square" rtlCol="0">
            <a:spAutoFit/>
          </a:bodyPr>
          <a:lstStyle/>
          <a:p>
            <a:r>
              <a:rPr lang="en-GB" altLang="en-US" sz="2000" dirty="0">
                <a:latin typeface="Twinkl Cursive Unlooped" panose="02000000000000000000" pitchFamily="2" charset="0"/>
              </a:rPr>
              <a:t>Fabric is used as it is very light, warm, soft and quite easy to produce and sew. </a:t>
            </a:r>
          </a:p>
        </p:txBody>
      </p:sp>
      <p:sp>
        <p:nvSpPr>
          <p:cNvPr id="8" name="Rounded Rectangle 7"/>
          <p:cNvSpPr/>
          <p:nvPr/>
        </p:nvSpPr>
        <p:spPr>
          <a:xfrm>
            <a:off x="1410785" y="2948461"/>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Curtain</a:t>
            </a:r>
          </a:p>
        </p:txBody>
      </p:sp>
      <p:sp>
        <p:nvSpPr>
          <p:cNvPr id="9" name="Rounded Rectangle 8"/>
          <p:cNvSpPr/>
          <p:nvPr/>
        </p:nvSpPr>
        <p:spPr>
          <a:xfrm>
            <a:off x="4323804" y="2948459"/>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Clothes</a:t>
            </a:r>
          </a:p>
        </p:txBody>
      </p:sp>
      <p:sp>
        <p:nvSpPr>
          <p:cNvPr id="11" name="Rounded Rectangle 10"/>
          <p:cNvSpPr/>
          <p:nvPr/>
        </p:nvSpPr>
        <p:spPr>
          <a:xfrm>
            <a:off x="7236823" y="2948460"/>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Towels</a:t>
            </a:r>
          </a:p>
        </p:txBody>
      </p:sp>
      <p:pic>
        <p:nvPicPr>
          <p:cNvPr id="2" name="Picture 1"/>
          <p:cNvPicPr>
            <a:picLocks noChangeAspect="1"/>
          </p:cNvPicPr>
          <p:nvPr/>
        </p:nvPicPr>
        <p:blipFill>
          <a:blip r:embed="rId2"/>
          <a:stretch>
            <a:fillRect/>
          </a:stretch>
        </p:blipFill>
        <p:spPr>
          <a:xfrm>
            <a:off x="3369105" y="4555369"/>
            <a:ext cx="5462489" cy="1944793"/>
          </a:xfrm>
          <a:prstGeom prst="rect">
            <a:avLst/>
          </a:prstGeom>
        </p:spPr>
      </p:pic>
      <p:pic>
        <p:nvPicPr>
          <p:cNvPr id="3" name="Picture 2"/>
          <p:cNvPicPr>
            <a:picLocks noChangeAspect="1"/>
          </p:cNvPicPr>
          <p:nvPr/>
        </p:nvPicPr>
        <p:blipFill>
          <a:blip r:embed="rId3"/>
          <a:stretch>
            <a:fillRect/>
          </a:stretch>
        </p:blipFill>
        <p:spPr>
          <a:xfrm>
            <a:off x="9448800" y="98769"/>
            <a:ext cx="3088611" cy="6557142"/>
          </a:xfrm>
          <a:prstGeom prst="rect">
            <a:avLst/>
          </a:prstGeom>
        </p:spPr>
      </p:pic>
    </p:spTree>
    <p:extLst>
      <p:ext uri="{BB962C8B-B14F-4D97-AF65-F5344CB8AC3E}">
        <p14:creationId xmlns:p14="http://schemas.microsoft.com/office/powerpoint/2010/main" val="98745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extLst>
              <a:ext uri="{FF2B5EF4-FFF2-40B4-BE49-F238E27FC236}">
                <a16:creationId xmlns:a16="http://schemas.microsoft.com/office/drawing/2014/main" id="{636C4FCE-EAC5-299D-86BF-E5E5E0B40E25}"/>
              </a:ext>
            </a:extLst>
          </p:cNvPr>
          <p:cNvPicPr>
            <a:picLocks noChangeAspect="1"/>
          </p:cNvPicPr>
          <p:nvPr/>
        </p:nvPicPr>
        <p:blipFill>
          <a:blip r:embed="rId3"/>
          <a:stretch>
            <a:fillRect/>
          </a:stretch>
        </p:blipFill>
        <p:spPr>
          <a:xfrm>
            <a:off x="1126066" y="613863"/>
            <a:ext cx="9939867" cy="5630274"/>
          </a:xfrm>
          <a:prstGeom prst="rect">
            <a:avLst/>
          </a:prstGeom>
        </p:spPr>
      </p:pic>
    </p:spTree>
    <p:extLst>
      <p:ext uri="{BB962C8B-B14F-4D97-AF65-F5344CB8AC3E}">
        <p14:creationId xmlns:p14="http://schemas.microsoft.com/office/powerpoint/2010/main" val="178540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rawberry Laces Races - Diocese of Westminster Youth Ministry">
            <a:extLst>
              <a:ext uri="{FF2B5EF4-FFF2-40B4-BE49-F238E27FC236}">
                <a16:creationId xmlns:a16="http://schemas.microsoft.com/office/drawing/2014/main" id="{36BF2183-6953-8797-DD05-B0E542130F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918" t="9369" r="19544" b="11279"/>
          <a:stretch/>
        </p:blipFill>
        <p:spPr bwMode="auto">
          <a:xfrm>
            <a:off x="241163" y="208065"/>
            <a:ext cx="3520964" cy="279935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st Crispy Italian Breadsticks (Grissini) - Pretty. Simple. Sweet.">
            <a:extLst>
              <a:ext uri="{FF2B5EF4-FFF2-40B4-BE49-F238E27FC236}">
                <a16:creationId xmlns:a16="http://schemas.microsoft.com/office/drawing/2014/main" id="{ED46443A-B167-111E-BE94-DE53ED4155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9946" b="13043"/>
          <a:stretch/>
        </p:blipFill>
        <p:spPr bwMode="auto">
          <a:xfrm>
            <a:off x="7903783" y="264876"/>
            <a:ext cx="3777008" cy="59634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stlé Quality Street Honeycomb Matchmakers (New Flavour!) - Review">
            <a:extLst>
              <a:ext uri="{FF2B5EF4-FFF2-40B4-BE49-F238E27FC236}">
                <a16:creationId xmlns:a16="http://schemas.microsoft.com/office/drawing/2014/main" id="{A4DCBB60-864B-F57C-1B9C-A01E8CEC3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60" y="3246615"/>
            <a:ext cx="4476302" cy="33572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Make Sugar Cubes | Sugar Free Homemade Sugar Cubes Recipe">
            <a:extLst>
              <a:ext uri="{FF2B5EF4-FFF2-40B4-BE49-F238E27FC236}">
                <a16:creationId xmlns:a16="http://schemas.microsoft.com/office/drawing/2014/main" id="{74FC2771-2107-05A8-BFB2-C543524FB3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2127" y="178457"/>
            <a:ext cx="4289376" cy="32505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liced bread - Wikipedia">
            <a:extLst>
              <a:ext uri="{FF2B5EF4-FFF2-40B4-BE49-F238E27FC236}">
                <a16:creationId xmlns:a16="http://schemas.microsoft.com/office/drawing/2014/main" id="{E415DCBB-6B7D-1961-2C0B-725349EF12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7001" y="3791294"/>
            <a:ext cx="3974443" cy="264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3534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E4782AC3-4A9E-68F6-15F2-3B8D074FD657}"/>
              </a:ext>
            </a:extLst>
          </p:cNvPr>
          <p:cNvSpPr/>
          <p:nvPr/>
        </p:nvSpPr>
        <p:spPr>
          <a:xfrm>
            <a:off x="3035551" y="1822190"/>
            <a:ext cx="6108449" cy="2572543"/>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latin typeface="Twinkl Cursive Unlooped" panose="02000000000000000000" pitchFamily="2" charset="77"/>
              </a:rPr>
              <a:t>What would life be like if houses were really built of edible building materials?</a:t>
            </a:r>
          </a:p>
        </p:txBody>
      </p:sp>
    </p:spTree>
    <p:extLst>
      <p:ext uri="{BB962C8B-B14F-4D97-AF65-F5344CB8AC3E}">
        <p14:creationId xmlns:p14="http://schemas.microsoft.com/office/powerpoint/2010/main" val="18668215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76205" y="463733"/>
            <a:ext cx="3091543" cy="947056"/>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Twinkl Cursive Unlooped" panose="02000000000000000000" pitchFamily="2" charset="0"/>
              </a:rPr>
              <a:t>Plastic</a:t>
            </a:r>
          </a:p>
        </p:txBody>
      </p:sp>
      <p:sp>
        <p:nvSpPr>
          <p:cNvPr id="5" name="TextBox 4"/>
          <p:cNvSpPr txBox="1"/>
          <p:nvPr/>
        </p:nvSpPr>
        <p:spPr>
          <a:xfrm>
            <a:off x="1410786" y="1636174"/>
            <a:ext cx="9379131" cy="1015663"/>
          </a:xfrm>
          <a:prstGeom prst="rect">
            <a:avLst/>
          </a:prstGeom>
          <a:noFill/>
        </p:spPr>
        <p:txBody>
          <a:bodyPr wrap="square" rtlCol="0">
            <a:spAutoFit/>
          </a:bodyPr>
          <a:lstStyle/>
          <a:p>
            <a:r>
              <a:rPr lang="en-GB" sz="2000" dirty="0">
                <a:latin typeface="Twinkl Cursive Unlooped" panose="02000000000000000000" pitchFamily="2" charset="0"/>
              </a:rPr>
              <a:t>Plastics are humanly-constructed, mostly from oil.</a:t>
            </a:r>
          </a:p>
          <a:p>
            <a:endParaRPr lang="en-GB" sz="2000" dirty="0">
              <a:latin typeface="Twinkl Cursive Unlooped" panose="02000000000000000000" pitchFamily="2" charset="0"/>
            </a:endParaRPr>
          </a:p>
          <a:p>
            <a:r>
              <a:rPr lang="en-GB" altLang="en-US" sz="2000" dirty="0">
                <a:latin typeface="Twinkl Cursive Unlooped" panose="02000000000000000000" pitchFamily="2" charset="0"/>
              </a:rPr>
              <a:t>A few things made from plastic are: </a:t>
            </a:r>
          </a:p>
        </p:txBody>
      </p:sp>
      <p:sp>
        <p:nvSpPr>
          <p:cNvPr id="6" name="TextBox 5"/>
          <p:cNvSpPr txBox="1"/>
          <p:nvPr/>
        </p:nvSpPr>
        <p:spPr>
          <a:xfrm>
            <a:off x="1410785" y="3930883"/>
            <a:ext cx="9379131" cy="707886"/>
          </a:xfrm>
          <a:prstGeom prst="rect">
            <a:avLst/>
          </a:prstGeom>
          <a:noFill/>
        </p:spPr>
        <p:txBody>
          <a:bodyPr wrap="square" rtlCol="0">
            <a:spAutoFit/>
          </a:bodyPr>
          <a:lstStyle/>
          <a:p>
            <a:r>
              <a:rPr lang="en-GB" altLang="en-US" sz="2000">
                <a:latin typeface="Twinkl Cursive Unlooped" panose="02000000000000000000" pitchFamily="2" charset="0"/>
              </a:rPr>
              <a:t>Plastic is used as it can be made to be flexible, hard, rough or smooth. It is also very cheap to produce and easily washable.</a:t>
            </a:r>
            <a:endParaRPr lang="en-GB" altLang="en-US" sz="2000" dirty="0">
              <a:latin typeface="Twinkl Cursive Unlooped" panose="02000000000000000000" pitchFamily="2" charset="0"/>
            </a:endParaRPr>
          </a:p>
        </p:txBody>
      </p:sp>
      <p:sp>
        <p:nvSpPr>
          <p:cNvPr id="8" name="Rounded Rectangle 7"/>
          <p:cNvSpPr/>
          <p:nvPr/>
        </p:nvSpPr>
        <p:spPr>
          <a:xfrm>
            <a:off x="1410785" y="2948461"/>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Balls</a:t>
            </a:r>
          </a:p>
        </p:txBody>
      </p:sp>
      <p:sp>
        <p:nvSpPr>
          <p:cNvPr id="9" name="Rounded Rectangle 8"/>
          <p:cNvSpPr/>
          <p:nvPr/>
        </p:nvSpPr>
        <p:spPr>
          <a:xfrm>
            <a:off x="4323804" y="2948459"/>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Bottles</a:t>
            </a:r>
          </a:p>
        </p:txBody>
      </p:sp>
      <p:sp>
        <p:nvSpPr>
          <p:cNvPr id="11" name="Rounded Rectangle 10"/>
          <p:cNvSpPr/>
          <p:nvPr/>
        </p:nvSpPr>
        <p:spPr>
          <a:xfrm>
            <a:off x="7236823" y="2948460"/>
            <a:ext cx="1898468"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Carrier bags</a:t>
            </a:r>
          </a:p>
        </p:txBody>
      </p:sp>
      <p:pic>
        <p:nvPicPr>
          <p:cNvPr id="7" name="Picture 6"/>
          <p:cNvPicPr>
            <a:picLocks noChangeAspect="1"/>
          </p:cNvPicPr>
          <p:nvPr/>
        </p:nvPicPr>
        <p:blipFill>
          <a:blip r:embed="rId2"/>
          <a:stretch>
            <a:fillRect/>
          </a:stretch>
        </p:blipFill>
        <p:spPr>
          <a:xfrm>
            <a:off x="3664787" y="4504740"/>
            <a:ext cx="4871126" cy="2353260"/>
          </a:xfrm>
          <a:prstGeom prst="rect">
            <a:avLst/>
          </a:prstGeom>
        </p:spPr>
      </p:pic>
      <p:pic>
        <p:nvPicPr>
          <p:cNvPr id="10" name="Picture 9"/>
          <p:cNvPicPr>
            <a:picLocks noChangeAspect="1"/>
          </p:cNvPicPr>
          <p:nvPr/>
        </p:nvPicPr>
        <p:blipFill>
          <a:blip r:embed="rId3"/>
          <a:stretch>
            <a:fillRect/>
          </a:stretch>
        </p:blipFill>
        <p:spPr>
          <a:xfrm>
            <a:off x="8926286" y="132807"/>
            <a:ext cx="3304897" cy="6573117"/>
          </a:xfrm>
          <a:prstGeom prst="rect">
            <a:avLst/>
          </a:prstGeom>
        </p:spPr>
      </p:pic>
    </p:spTree>
    <p:extLst>
      <p:ext uri="{BB962C8B-B14F-4D97-AF65-F5344CB8AC3E}">
        <p14:creationId xmlns:p14="http://schemas.microsoft.com/office/powerpoint/2010/main" val="81350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76205" y="463733"/>
            <a:ext cx="3091543" cy="947056"/>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Twinkl Cursive Unlooped" panose="02000000000000000000" pitchFamily="2" charset="0"/>
              </a:rPr>
              <a:t>Metal</a:t>
            </a:r>
          </a:p>
        </p:txBody>
      </p:sp>
      <p:sp>
        <p:nvSpPr>
          <p:cNvPr id="5" name="TextBox 4"/>
          <p:cNvSpPr txBox="1"/>
          <p:nvPr/>
        </p:nvSpPr>
        <p:spPr>
          <a:xfrm>
            <a:off x="1410786" y="1636174"/>
            <a:ext cx="9379131" cy="1323439"/>
          </a:xfrm>
          <a:prstGeom prst="rect">
            <a:avLst/>
          </a:prstGeom>
          <a:noFill/>
        </p:spPr>
        <p:txBody>
          <a:bodyPr wrap="square" rtlCol="0">
            <a:spAutoFit/>
          </a:bodyPr>
          <a:lstStyle/>
          <a:p>
            <a:r>
              <a:rPr lang="en-GB" sz="2000" dirty="0">
                <a:latin typeface="Twinkl Cursive Unlooped" panose="02000000000000000000" pitchFamily="2" charset="0"/>
              </a:rPr>
              <a:t>Metals are made from rocks. The rocks are dug up and taken to a factory where they are heated and processed into metal.</a:t>
            </a:r>
          </a:p>
          <a:p>
            <a:endParaRPr lang="en-GB" sz="2000" dirty="0">
              <a:latin typeface="Twinkl Cursive Unlooped" panose="02000000000000000000" pitchFamily="2" charset="0"/>
            </a:endParaRPr>
          </a:p>
          <a:p>
            <a:r>
              <a:rPr lang="en-GB" altLang="en-US" sz="2000" dirty="0">
                <a:latin typeface="Twinkl Cursive Unlooped" panose="02000000000000000000" pitchFamily="2" charset="0"/>
              </a:rPr>
              <a:t>A few things made from metal are: </a:t>
            </a:r>
          </a:p>
        </p:txBody>
      </p:sp>
      <p:sp>
        <p:nvSpPr>
          <p:cNvPr id="6" name="TextBox 5"/>
          <p:cNvSpPr txBox="1"/>
          <p:nvPr/>
        </p:nvSpPr>
        <p:spPr>
          <a:xfrm>
            <a:off x="1410785" y="4071843"/>
            <a:ext cx="9379131" cy="400110"/>
          </a:xfrm>
          <a:prstGeom prst="rect">
            <a:avLst/>
          </a:prstGeom>
          <a:noFill/>
        </p:spPr>
        <p:txBody>
          <a:bodyPr wrap="square" rtlCol="0">
            <a:spAutoFit/>
          </a:bodyPr>
          <a:lstStyle/>
          <a:p>
            <a:r>
              <a:rPr lang="en-GB" altLang="en-US" sz="2000" dirty="0">
                <a:latin typeface="Twinkl Cursive Unlooped" panose="02000000000000000000" pitchFamily="2" charset="0"/>
              </a:rPr>
              <a:t>Metal is used as it is strong, hard, smooth and easily washable.</a:t>
            </a:r>
          </a:p>
        </p:txBody>
      </p:sp>
      <p:sp>
        <p:nvSpPr>
          <p:cNvPr id="8" name="Rounded Rectangle 7"/>
          <p:cNvSpPr/>
          <p:nvPr/>
        </p:nvSpPr>
        <p:spPr>
          <a:xfrm>
            <a:off x="1410785" y="3146872"/>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Jewellery</a:t>
            </a:r>
          </a:p>
        </p:txBody>
      </p:sp>
      <p:sp>
        <p:nvSpPr>
          <p:cNvPr id="9" name="Rounded Rectangle 8"/>
          <p:cNvSpPr/>
          <p:nvPr/>
        </p:nvSpPr>
        <p:spPr>
          <a:xfrm>
            <a:off x="4323804" y="3184998"/>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Cutlery</a:t>
            </a:r>
          </a:p>
        </p:txBody>
      </p:sp>
      <p:sp>
        <p:nvSpPr>
          <p:cNvPr id="11" name="Rounded Rectangle 10"/>
          <p:cNvSpPr/>
          <p:nvPr/>
        </p:nvSpPr>
        <p:spPr>
          <a:xfrm>
            <a:off x="7236823" y="3221452"/>
            <a:ext cx="1898468"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Cars</a:t>
            </a:r>
          </a:p>
        </p:txBody>
      </p:sp>
      <p:pic>
        <p:nvPicPr>
          <p:cNvPr id="2" name="Picture 1"/>
          <p:cNvPicPr>
            <a:picLocks noChangeAspect="1"/>
          </p:cNvPicPr>
          <p:nvPr/>
        </p:nvPicPr>
        <p:blipFill>
          <a:blip r:embed="rId2"/>
          <a:stretch>
            <a:fillRect/>
          </a:stretch>
        </p:blipFill>
        <p:spPr>
          <a:xfrm>
            <a:off x="2773135" y="4595787"/>
            <a:ext cx="6518269" cy="1777039"/>
          </a:xfrm>
          <a:prstGeom prst="rect">
            <a:avLst/>
          </a:prstGeom>
        </p:spPr>
      </p:pic>
      <p:pic>
        <p:nvPicPr>
          <p:cNvPr id="3" name="Picture 2"/>
          <p:cNvPicPr>
            <a:picLocks noChangeAspect="1"/>
          </p:cNvPicPr>
          <p:nvPr/>
        </p:nvPicPr>
        <p:blipFill>
          <a:blip r:embed="rId3"/>
          <a:stretch>
            <a:fillRect/>
          </a:stretch>
        </p:blipFill>
        <p:spPr>
          <a:xfrm>
            <a:off x="10398034" y="0"/>
            <a:ext cx="1772193" cy="6858000"/>
          </a:xfrm>
          <a:prstGeom prst="rect">
            <a:avLst/>
          </a:prstGeom>
        </p:spPr>
      </p:pic>
    </p:spTree>
    <p:extLst>
      <p:ext uri="{BB962C8B-B14F-4D97-AF65-F5344CB8AC3E}">
        <p14:creationId xmlns:p14="http://schemas.microsoft.com/office/powerpoint/2010/main" val="8101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76205" y="463733"/>
            <a:ext cx="3091543" cy="947056"/>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Twinkl Cursive Unlooped" panose="02000000000000000000" pitchFamily="2" charset="0"/>
              </a:rPr>
              <a:t>Glass</a:t>
            </a:r>
          </a:p>
        </p:txBody>
      </p:sp>
      <p:sp>
        <p:nvSpPr>
          <p:cNvPr id="5" name="TextBox 4"/>
          <p:cNvSpPr txBox="1"/>
          <p:nvPr/>
        </p:nvSpPr>
        <p:spPr>
          <a:xfrm>
            <a:off x="1410786" y="1636174"/>
            <a:ext cx="9379131" cy="1015663"/>
          </a:xfrm>
          <a:prstGeom prst="rect">
            <a:avLst/>
          </a:prstGeom>
          <a:noFill/>
        </p:spPr>
        <p:txBody>
          <a:bodyPr wrap="square" rtlCol="0">
            <a:spAutoFit/>
          </a:bodyPr>
          <a:lstStyle/>
          <a:p>
            <a:r>
              <a:rPr lang="en-GB" sz="2000" dirty="0">
                <a:latin typeface="Twinkl Cursive Unlooped" panose="02000000000000000000" pitchFamily="2" charset="0"/>
              </a:rPr>
              <a:t>Glass is made from very fine sand. It is heated until it melts.</a:t>
            </a:r>
          </a:p>
          <a:p>
            <a:endParaRPr lang="en-GB" sz="2000" dirty="0">
              <a:latin typeface="Twinkl Cursive Unlooped" panose="02000000000000000000" pitchFamily="2" charset="0"/>
            </a:endParaRPr>
          </a:p>
          <a:p>
            <a:r>
              <a:rPr lang="en-GB" altLang="en-US" sz="2000" dirty="0">
                <a:latin typeface="Twinkl Cursive Unlooped" panose="02000000000000000000" pitchFamily="2" charset="0"/>
              </a:rPr>
              <a:t>A few things made from glass are: </a:t>
            </a:r>
          </a:p>
        </p:txBody>
      </p:sp>
      <p:sp>
        <p:nvSpPr>
          <p:cNvPr id="6" name="TextBox 5"/>
          <p:cNvSpPr txBox="1"/>
          <p:nvPr/>
        </p:nvSpPr>
        <p:spPr>
          <a:xfrm>
            <a:off x="1410786" y="4049968"/>
            <a:ext cx="9379131" cy="400110"/>
          </a:xfrm>
          <a:prstGeom prst="rect">
            <a:avLst/>
          </a:prstGeom>
          <a:noFill/>
        </p:spPr>
        <p:txBody>
          <a:bodyPr wrap="square" rtlCol="0">
            <a:spAutoFit/>
          </a:bodyPr>
          <a:lstStyle/>
          <a:p>
            <a:r>
              <a:rPr lang="en-GB" altLang="en-US" sz="2000" dirty="0">
                <a:latin typeface="Twinkl Cursive Unlooped" panose="02000000000000000000" pitchFamily="2" charset="0"/>
              </a:rPr>
              <a:t>Glass is used as it is strong, hard, smooth, easily washable and transparent.</a:t>
            </a:r>
          </a:p>
        </p:txBody>
      </p:sp>
      <p:sp>
        <p:nvSpPr>
          <p:cNvPr id="8" name="Rounded Rectangle 7"/>
          <p:cNvSpPr/>
          <p:nvPr/>
        </p:nvSpPr>
        <p:spPr>
          <a:xfrm>
            <a:off x="1410786" y="3047406"/>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Bottles</a:t>
            </a:r>
          </a:p>
        </p:txBody>
      </p:sp>
      <p:sp>
        <p:nvSpPr>
          <p:cNvPr id="9" name="Rounded Rectangle 8"/>
          <p:cNvSpPr/>
          <p:nvPr/>
        </p:nvSpPr>
        <p:spPr>
          <a:xfrm>
            <a:off x="4323804" y="3047406"/>
            <a:ext cx="1846221"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Lightbulbs</a:t>
            </a:r>
          </a:p>
        </p:txBody>
      </p:sp>
      <p:sp>
        <p:nvSpPr>
          <p:cNvPr id="11" name="Rounded Rectangle 10"/>
          <p:cNvSpPr/>
          <p:nvPr/>
        </p:nvSpPr>
        <p:spPr>
          <a:xfrm>
            <a:off x="7236822" y="3038697"/>
            <a:ext cx="1898468" cy="726557"/>
          </a:xfrm>
          <a:prstGeom prst="roundRect">
            <a:avLst/>
          </a:prstGeom>
          <a:solidFill>
            <a:schemeClr val="accent2">
              <a:lumMod val="75000"/>
            </a:schemeClr>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Twinkl Cursive Unlooped" panose="02000000000000000000" pitchFamily="2" charset="0"/>
              </a:rPr>
              <a:t>Glasses</a:t>
            </a:r>
          </a:p>
        </p:txBody>
      </p:sp>
      <p:pic>
        <p:nvPicPr>
          <p:cNvPr id="7" name="Picture 6"/>
          <p:cNvPicPr>
            <a:picLocks noChangeAspect="1"/>
          </p:cNvPicPr>
          <p:nvPr/>
        </p:nvPicPr>
        <p:blipFill>
          <a:blip r:embed="rId2"/>
          <a:stretch>
            <a:fillRect/>
          </a:stretch>
        </p:blipFill>
        <p:spPr>
          <a:xfrm>
            <a:off x="2750270" y="4537871"/>
            <a:ext cx="6543411" cy="2005123"/>
          </a:xfrm>
          <a:prstGeom prst="rect">
            <a:avLst/>
          </a:prstGeom>
        </p:spPr>
      </p:pic>
      <p:pic>
        <p:nvPicPr>
          <p:cNvPr id="10" name="Picture 9"/>
          <p:cNvPicPr>
            <a:picLocks noChangeAspect="1"/>
          </p:cNvPicPr>
          <p:nvPr/>
        </p:nvPicPr>
        <p:blipFill>
          <a:blip r:embed="rId3"/>
          <a:stretch>
            <a:fillRect/>
          </a:stretch>
        </p:blipFill>
        <p:spPr>
          <a:xfrm>
            <a:off x="10537371" y="-1178173"/>
            <a:ext cx="1654629" cy="8145029"/>
          </a:xfrm>
          <a:prstGeom prst="rect">
            <a:avLst/>
          </a:prstGeom>
        </p:spPr>
      </p:pic>
    </p:spTree>
    <p:extLst>
      <p:ext uri="{BB962C8B-B14F-4D97-AF65-F5344CB8AC3E}">
        <p14:creationId xmlns:p14="http://schemas.microsoft.com/office/powerpoint/2010/main" val="346230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5765074" y="485503"/>
            <a:ext cx="0" cy="5886994"/>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849086" y="1314994"/>
            <a:ext cx="10498183" cy="4355"/>
          </a:xfrm>
          <a:prstGeom prst="line">
            <a:avLst/>
          </a:prstGeom>
          <a:ln w="571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22548" y="485503"/>
            <a:ext cx="2348858" cy="584775"/>
          </a:xfrm>
          <a:prstGeom prst="rect">
            <a:avLst/>
          </a:prstGeom>
          <a:noFill/>
        </p:spPr>
        <p:txBody>
          <a:bodyPr wrap="square" rtlCol="0">
            <a:spAutoFit/>
          </a:bodyPr>
          <a:lstStyle/>
          <a:p>
            <a:pPr algn="ctr"/>
            <a:r>
              <a:rPr lang="en-GB" sz="3200" b="1" dirty="0">
                <a:latin typeface="Twinkl Cursive Unlooped" panose="02000000000000000000" pitchFamily="2" charset="0"/>
              </a:rPr>
              <a:t>Object</a:t>
            </a:r>
          </a:p>
        </p:txBody>
      </p:sp>
      <p:sp>
        <p:nvSpPr>
          <p:cNvPr id="11" name="TextBox 10"/>
          <p:cNvSpPr txBox="1"/>
          <p:nvPr/>
        </p:nvSpPr>
        <p:spPr>
          <a:xfrm>
            <a:off x="7661645" y="485503"/>
            <a:ext cx="2348858" cy="584775"/>
          </a:xfrm>
          <a:prstGeom prst="rect">
            <a:avLst/>
          </a:prstGeom>
          <a:noFill/>
        </p:spPr>
        <p:txBody>
          <a:bodyPr wrap="square" rtlCol="0">
            <a:spAutoFit/>
          </a:bodyPr>
          <a:lstStyle/>
          <a:p>
            <a:pPr algn="ctr"/>
            <a:r>
              <a:rPr lang="en-GB" sz="3200" b="1" dirty="0">
                <a:latin typeface="Twinkl Cursive Unlooped" panose="02000000000000000000" pitchFamily="2" charset="0"/>
              </a:rPr>
              <a:t>Properties</a:t>
            </a:r>
          </a:p>
        </p:txBody>
      </p:sp>
      <p:pic>
        <p:nvPicPr>
          <p:cNvPr id="12" name="Picture 11"/>
          <p:cNvPicPr>
            <a:picLocks noChangeAspect="1"/>
          </p:cNvPicPr>
          <p:nvPr/>
        </p:nvPicPr>
        <p:blipFill>
          <a:blip r:embed="rId2"/>
          <a:stretch>
            <a:fillRect/>
          </a:stretch>
        </p:blipFill>
        <p:spPr>
          <a:xfrm>
            <a:off x="389220" y="2380985"/>
            <a:ext cx="5215513" cy="2431733"/>
          </a:xfrm>
          <a:prstGeom prst="rect">
            <a:avLst/>
          </a:prstGeom>
        </p:spPr>
      </p:pic>
      <p:sp>
        <p:nvSpPr>
          <p:cNvPr id="14" name="TextBox 13"/>
          <p:cNvSpPr txBox="1"/>
          <p:nvPr/>
        </p:nvSpPr>
        <p:spPr>
          <a:xfrm>
            <a:off x="7761332" y="1899769"/>
            <a:ext cx="2348858" cy="2062103"/>
          </a:xfrm>
          <a:prstGeom prst="rect">
            <a:avLst/>
          </a:prstGeom>
          <a:noFill/>
        </p:spPr>
        <p:txBody>
          <a:bodyPr wrap="square" rtlCol="0">
            <a:spAutoFit/>
          </a:bodyPr>
          <a:lstStyle/>
          <a:p>
            <a:pPr algn="ctr"/>
            <a:r>
              <a:rPr lang="en-GB" sz="3200" b="1" dirty="0">
                <a:latin typeface="Twinkl Cursive Unlooped" panose="02000000000000000000" pitchFamily="2" charset="0"/>
              </a:rPr>
              <a:t>Wood </a:t>
            </a:r>
          </a:p>
          <a:p>
            <a:pPr algn="ctr"/>
            <a:endParaRPr lang="en-GB" sz="1600" b="1" dirty="0">
              <a:latin typeface="Twinkl Cursive Unlooped" panose="02000000000000000000" pitchFamily="2" charset="0"/>
            </a:endParaRPr>
          </a:p>
          <a:p>
            <a:pPr algn="ctr"/>
            <a:r>
              <a:rPr lang="en-GB" sz="3200" b="1" dirty="0">
                <a:latin typeface="Twinkl Cursive Unlooped" panose="02000000000000000000" pitchFamily="2" charset="0"/>
              </a:rPr>
              <a:t>Hard</a:t>
            </a:r>
          </a:p>
          <a:p>
            <a:pPr algn="ctr"/>
            <a:endParaRPr lang="en-GB" sz="1600" b="1" dirty="0">
              <a:latin typeface="Twinkl Cursive Unlooped" panose="02000000000000000000" pitchFamily="2" charset="0"/>
            </a:endParaRPr>
          </a:p>
          <a:p>
            <a:pPr algn="ctr"/>
            <a:r>
              <a:rPr lang="en-GB" sz="3200" b="1" dirty="0">
                <a:latin typeface="Twinkl Cursive Unlooped" panose="02000000000000000000" pitchFamily="2" charset="0"/>
              </a:rPr>
              <a:t>Opaque</a:t>
            </a:r>
          </a:p>
        </p:txBody>
      </p:sp>
    </p:spTree>
    <p:extLst>
      <p:ext uri="{BB962C8B-B14F-4D97-AF65-F5344CB8AC3E}">
        <p14:creationId xmlns:p14="http://schemas.microsoft.com/office/powerpoint/2010/main" val="126763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D89CF392F08E84BB10AC62A93A72065" ma:contentTypeVersion="18" ma:contentTypeDescription="Create a new document." ma:contentTypeScope="" ma:versionID="f690232ced66c7425daea09fbafd805f">
  <xsd:schema xmlns:xsd="http://www.w3.org/2001/XMLSchema" xmlns:xs="http://www.w3.org/2001/XMLSchema" xmlns:p="http://schemas.microsoft.com/office/2006/metadata/properties" xmlns:ns2="ab976e31-d3d6-4222-8566-9debf25a7146" xmlns:ns3="3c895300-2cf3-4ddb-98e1-00381e8f1ef1" targetNamespace="http://schemas.microsoft.com/office/2006/metadata/properties" ma:root="true" ma:fieldsID="bbde35522deb102a951f815fe751225a" ns2:_="" ns3:_="">
    <xsd:import namespace="ab976e31-d3d6-4222-8566-9debf25a7146"/>
    <xsd:import namespace="3c895300-2cf3-4ddb-98e1-00381e8f1ef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976e31-d3d6-4222-8566-9debf25a71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5a340a3-a53d-46cf-bc88-e13b67bce38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c895300-2cf3-4ddb-98e1-00381e8f1ef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be7465b-ce5e-4ce0-be95-f7882fa701b4}" ma:internalName="TaxCatchAll" ma:showField="CatchAllData" ma:web="3c895300-2cf3-4ddb-98e1-00381e8f1e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3c895300-2cf3-4ddb-98e1-00381e8f1ef1" xsi:nil="true"/>
    <lcf76f155ced4ddcb4097134ff3c332f xmlns="ab976e31-d3d6-4222-8566-9debf25a714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FC65920-48F6-4CD3-8D45-8E2A96C7FAC3}"/>
</file>

<file path=customXml/itemProps2.xml><?xml version="1.0" encoding="utf-8"?>
<ds:datastoreItem xmlns:ds="http://schemas.openxmlformats.org/officeDocument/2006/customXml" ds:itemID="{1B3E6C38-3098-4389-A3CF-4196A10E768E}"/>
</file>

<file path=customXml/itemProps3.xml><?xml version="1.0" encoding="utf-8"?>
<ds:datastoreItem xmlns:ds="http://schemas.openxmlformats.org/officeDocument/2006/customXml" ds:itemID="{3AEACC95-AC8B-40E5-AE55-F81D224BC0DD}"/>
</file>

<file path=docProps/app.xml><?xml version="1.0" encoding="utf-8"?>
<Properties xmlns="http://schemas.openxmlformats.org/officeDocument/2006/extended-properties" xmlns:vt="http://schemas.openxmlformats.org/officeDocument/2006/docPropsVTypes">
  <Template/>
  <TotalTime>360</TotalTime>
  <Words>1172</Words>
  <Application>Microsoft Macintosh PowerPoint</Application>
  <PresentationFormat>Widescreen</PresentationFormat>
  <Paragraphs>186</Paragraphs>
  <Slides>52</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52</vt:i4>
      </vt:variant>
    </vt:vector>
  </HeadingPairs>
  <TitlesOfParts>
    <vt:vector size="58" baseType="lpstr">
      <vt:lpstr>Arial</vt:lpstr>
      <vt:lpstr>Calibri</vt:lpstr>
      <vt:lpstr>Calibri Light</vt:lpstr>
      <vt:lpstr>RockyTwinkl Cursive Unlooped</vt:lpstr>
      <vt:lpstr>Twinkl Cursive Unlooped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Solihull MBC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REDFERN</dc:creator>
  <cp:lastModifiedBy>Shelby Ann Sidwell</cp:lastModifiedBy>
  <cp:revision>59</cp:revision>
  <dcterms:created xsi:type="dcterms:W3CDTF">2024-01-17T12:59:36Z</dcterms:created>
  <dcterms:modified xsi:type="dcterms:W3CDTF">2024-02-07T23:13:45Z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0x010100FD89CF392F08E84BB10AC62A93A72065</vt:lpwstr>
  </property>
</Properties>
</file>