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64" r:id="rId5"/>
    <p:sldId id="265" r:id="rId6"/>
    <p:sldId id="266" r:id="rId7"/>
    <p:sldId id="267" r:id="rId8"/>
    <p:sldId id="268" r:id="rId9"/>
    <p:sldId id="269" r:id="rId10"/>
    <p:sldId id="256" r:id="rId11"/>
    <p:sldId id="257" r:id="rId12"/>
    <p:sldId id="270" r:id="rId13"/>
    <p:sldId id="258" r:id="rId14"/>
    <p:sldId id="271" r:id="rId15"/>
    <p:sldId id="260" r:id="rId16"/>
    <p:sldId id="262" r:id="rId17"/>
    <p:sldId id="272" r:id="rId18"/>
    <p:sldId id="273" r:id="rId19"/>
    <p:sldId id="274" r:id="rId20"/>
    <p:sldId id="275" r:id="rId21"/>
    <p:sldId id="276" r:id="rId22"/>
    <p:sldId id="279" r:id="rId23"/>
    <p:sldId id="278" r:id="rId24"/>
    <p:sldId id="277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27"/>
  </p:normalViewPr>
  <p:slideViewPr>
    <p:cSldViewPr snapToGrid="0" snapToObjects="1">
      <p:cViewPr>
        <p:scale>
          <a:sx n="112" d="100"/>
          <a:sy n="112" d="100"/>
        </p:scale>
        <p:origin x="440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9D66-65BC-7F4A-814D-8BDE8DFFE2B9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D7FE4-C533-7248-AED9-5FF9A189B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Helvetica" pitchFamily="2" charset="0"/>
              </a:rPr>
              <a:t>Children to think and talk about the different groups they belong to. (e.g. family, school, class, church, cubs and brownies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Helvetica" pitchFamily="2" charset="0"/>
              </a:rPr>
              <a:t>What do they like about belonging to these different groups? </a:t>
            </a:r>
            <a:endParaRPr lang="en-GB" sz="2800" dirty="0"/>
          </a:p>
          <a:p>
            <a:br>
              <a:rPr lang="en-GB" sz="1800" dirty="0">
                <a:effectLst/>
                <a:latin typeface="Helvetica" pitchFamily="2" charset="0"/>
              </a:rPr>
            </a:b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7FE4-C533-7248-AED9-5FF9A189BD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49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to work in pairs to complete role play task. 1 person to be a chosen disciple, the other person to be a family member.</a:t>
            </a:r>
          </a:p>
          <a:p>
            <a:r>
              <a:rPr lang="en-US" dirty="0"/>
              <a:t>Children could also swap roles if they wanted to.</a:t>
            </a:r>
          </a:p>
          <a:p>
            <a:r>
              <a:rPr lang="en-US" dirty="0"/>
              <a:t>Before they start discuss key questions that family might ask.</a:t>
            </a:r>
          </a:p>
          <a:p>
            <a:r>
              <a:rPr lang="en-US" dirty="0"/>
              <a:t>Take photos to go into RE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7FE4-C533-7248-AED9-5FF9A189BD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67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end question together. What would have happened if they did say no?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7FE4-C533-7248-AED9-5FF9A189BD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9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Paired task. Children to rank the groups they belong to in order of importance. Why have they ordered them in this way?</a:t>
            </a:r>
          </a:p>
          <a:p>
            <a:r>
              <a:rPr lang="en-US" dirty="0"/>
              <a:t>Take pictures to go into RE 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7FE4-C533-7248-AED9-5FF9A189BD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0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these questions together. Go through what a role or responsibility is.</a:t>
            </a:r>
          </a:p>
          <a:p>
            <a:r>
              <a:rPr lang="en-US" dirty="0"/>
              <a:t>Share and model example with the class.</a:t>
            </a:r>
          </a:p>
          <a:p>
            <a:r>
              <a:rPr lang="en-US" dirty="0"/>
              <a:t>Model another example with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7FE4-C533-7248-AED9-5FF9A189BD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1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to complete the task on the table provided.</a:t>
            </a:r>
          </a:p>
          <a:p>
            <a:r>
              <a:rPr lang="en-US" dirty="0"/>
              <a:t>See differentiated sheet and word bank for LA pupils.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7FE4-C533-7248-AED9-5FF9A189BD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Gradually reveal picture of Jesus with some of his disciples.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Helvetica" pitchFamily="2" charset="0"/>
              </a:rPr>
              <a:t>Emphasise that it was important for Jesus to share his life with other people and welcome them into friendship with him. The disciples became a special group that belonged to Jesus.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7FE4-C533-7248-AED9-5FF9A189BD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children to recall what they can remember about the disciples.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7FE4-C533-7248-AED9-5FF9A189BD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that the disciples were called by name to follow Jesus. They were specially chosen by Jesus.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7FE4-C533-7248-AED9-5FF9A189BD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2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these questions together.</a:t>
            </a:r>
          </a:p>
          <a:p>
            <a:r>
              <a:rPr lang="en-US" dirty="0" err="1"/>
              <a:t>Emphasise</a:t>
            </a:r>
            <a:r>
              <a:rPr lang="en-US" dirty="0"/>
              <a:t> that this was a special choice that Jesus made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7FE4-C533-7248-AED9-5FF9A189BD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8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Ideas:</a:t>
            </a:r>
          </a:p>
          <a:p>
            <a:r>
              <a:rPr lang="en-US" dirty="0"/>
              <a:t>What happened?</a:t>
            </a:r>
          </a:p>
          <a:p>
            <a:r>
              <a:rPr lang="en-US" dirty="0"/>
              <a:t>How did you feel?</a:t>
            </a:r>
          </a:p>
          <a:p>
            <a:r>
              <a:rPr lang="en-US" dirty="0"/>
              <a:t>Were you tempted to say no?</a:t>
            </a:r>
          </a:p>
          <a:p>
            <a:r>
              <a:rPr lang="en-US" dirty="0"/>
              <a:t>Are you excited?</a:t>
            </a:r>
          </a:p>
          <a:p>
            <a:r>
              <a:rPr lang="en-US" dirty="0"/>
              <a:t>Is there anything you’re worried about?</a:t>
            </a:r>
          </a:p>
          <a:p>
            <a:r>
              <a:rPr lang="en-US" dirty="0"/>
              <a:t>Why do you think you were chosen?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D7FE4-C533-7248-AED9-5FF9A189BD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3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4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1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8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8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1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3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4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06F6-36F3-1F4A-828D-CF8473B370C1}" type="datetimeFigureOut">
              <a:rPr lang="en-US" smtClean="0"/>
              <a:t>9/10/23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60A77-EA1A-884A-A423-B5832EB91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5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-nb5CR1uec?feature=oembe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3BBE0D-DB80-A4AF-4B6A-CC1262763AF8}"/>
              </a:ext>
            </a:extLst>
          </p:cNvPr>
          <p:cNvSpPr txBox="1"/>
          <p:nvPr/>
        </p:nvSpPr>
        <p:spPr>
          <a:xfrm>
            <a:off x="196769" y="208344"/>
            <a:ext cx="894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Lesson 1: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LO: To understand what it means to be grateful and generous</a:t>
            </a:r>
          </a:p>
        </p:txBody>
      </p:sp>
      <p:pic>
        <p:nvPicPr>
          <p:cNvPr id="7" name="Online Media 6" descr="If I were a butterfly - Lyrics and music">
            <a:hlinkClick r:id="" action="ppaction://media"/>
            <a:extLst>
              <a:ext uri="{FF2B5EF4-FFF2-40B4-BE49-F238E27FC236}">
                <a16:creationId xmlns:a16="http://schemas.microsoft.com/office/drawing/2014/main" id="{5C379665-56CE-9EB0-7355-71A18BFC5F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6070" y="1591310"/>
            <a:ext cx="5821770" cy="3289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32ED1-2727-9765-69CC-C1545CFEA8DC}"/>
              </a:ext>
            </a:extLst>
          </p:cNvPr>
          <p:cNvSpPr txBox="1"/>
          <p:nvPr/>
        </p:nvSpPr>
        <p:spPr>
          <a:xfrm>
            <a:off x="571500" y="5440680"/>
            <a:ext cx="758952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Listen to the words of this song.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What are you grateful for in God’s creation?</a:t>
            </a:r>
          </a:p>
        </p:txBody>
      </p:sp>
    </p:spTree>
    <p:extLst>
      <p:ext uri="{BB962C8B-B14F-4D97-AF65-F5344CB8AC3E}">
        <p14:creationId xmlns:p14="http://schemas.microsoft.com/office/powerpoint/2010/main" val="181135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7805" y="1469698"/>
            <a:ext cx="4652273" cy="38383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63638" y="2473677"/>
            <a:ext cx="2768531" cy="20119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1662" y="570757"/>
            <a:ext cx="6482148" cy="5418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9686" y="0"/>
            <a:ext cx="8295674" cy="67551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E943E2-4CCA-D2C8-0DB2-D47C62F1F902}"/>
              </a:ext>
            </a:extLst>
          </p:cNvPr>
          <p:cNvSpPr txBox="1"/>
          <p:nvPr/>
        </p:nvSpPr>
        <p:spPr>
          <a:xfrm>
            <a:off x="971550" y="148590"/>
            <a:ext cx="692658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Think about the groups that you belong to: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- Have you got any special </a:t>
            </a:r>
            <a:r>
              <a:rPr lang="en-US" sz="2000" b="1" dirty="0">
                <a:latin typeface="Century Gothic" panose="020B0502020202020204" pitchFamily="34" charset="0"/>
              </a:rPr>
              <a:t>roles or responsibilities</a:t>
            </a:r>
            <a:r>
              <a:rPr lang="en-US" sz="2000" dirty="0">
                <a:latin typeface="Century Gothic" panose="020B0502020202020204" pitchFamily="34" charset="0"/>
              </a:rPr>
              <a:t>? 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-  Are there </a:t>
            </a:r>
            <a:r>
              <a:rPr lang="en-US" sz="2000" b="1" dirty="0">
                <a:latin typeface="Century Gothic" panose="020B0502020202020204" pitchFamily="34" charset="0"/>
              </a:rPr>
              <a:t>any signs or symbols</a:t>
            </a:r>
            <a:r>
              <a:rPr lang="en-US" sz="2000" dirty="0">
                <a:latin typeface="Century Gothic" panose="020B0502020202020204" pitchFamily="34" charset="0"/>
              </a:rPr>
              <a:t> of your group?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7B0D6D-BD6B-D0D8-7473-FC99FBDA6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683326"/>
              </p:ext>
            </p:extLst>
          </p:nvPr>
        </p:nvGraphicFramePr>
        <p:xfrm>
          <a:off x="316230" y="1563538"/>
          <a:ext cx="8511540" cy="418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180">
                  <a:extLst>
                    <a:ext uri="{9D8B030D-6E8A-4147-A177-3AD203B41FA5}">
                      <a16:colId xmlns:a16="http://schemas.microsoft.com/office/drawing/2014/main" val="3542872241"/>
                    </a:ext>
                  </a:extLst>
                </a:gridCol>
                <a:gridCol w="2837180">
                  <a:extLst>
                    <a:ext uri="{9D8B030D-6E8A-4147-A177-3AD203B41FA5}">
                      <a16:colId xmlns:a16="http://schemas.microsoft.com/office/drawing/2014/main" val="4082485453"/>
                    </a:ext>
                  </a:extLst>
                </a:gridCol>
                <a:gridCol w="2837180">
                  <a:extLst>
                    <a:ext uri="{9D8B030D-6E8A-4147-A177-3AD203B41FA5}">
                      <a16:colId xmlns:a16="http://schemas.microsoft.com/office/drawing/2014/main" val="3032173809"/>
                    </a:ext>
                  </a:extLst>
                </a:gridCol>
              </a:tblGrid>
              <a:tr h="5078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Group: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Role or responsibility: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Signs or symbols: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817233"/>
                  </a:ext>
                </a:extLst>
              </a:tr>
              <a:tr h="18376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Our Lady of Compassion 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My role is to listen and learn lots of new things.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76313"/>
                  </a:ext>
                </a:extLst>
              </a:tr>
              <a:tr h="183769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7203"/>
                  </a:ext>
                </a:extLst>
              </a:tr>
            </a:tbl>
          </a:graphicData>
        </a:graphic>
      </p:graphicFrame>
      <p:pic>
        <p:nvPicPr>
          <p:cNvPr id="6" name="Picture 4" descr="Our Lady of Compassion Catholic Primary School (@ourladycompass) / X">
            <a:extLst>
              <a:ext uri="{FF2B5EF4-FFF2-40B4-BE49-F238E27FC236}">
                <a16:creationId xmlns:a16="http://schemas.microsoft.com/office/drawing/2014/main" id="{CEC8B562-31A7-CCEC-02DE-B5D618FA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60" y="2396301"/>
            <a:ext cx="1145540" cy="11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F1ADFA-8AEB-2E40-A31E-70E8FE6C31C0}"/>
              </a:ext>
            </a:extLst>
          </p:cNvPr>
          <p:cNvSpPr txBox="1"/>
          <p:nvPr/>
        </p:nvSpPr>
        <p:spPr>
          <a:xfrm>
            <a:off x="219919" y="405114"/>
            <a:ext cx="87041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Task 2: Create a table to show the different groups that you belong to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70C9694F-39A5-177D-05D1-29E7D35CE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38818"/>
              </p:ext>
            </p:extLst>
          </p:nvPr>
        </p:nvGraphicFramePr>
        <p:xfrm>
          <a:off x="219919" y="1083478"/>
          <a:ext cx="8511540" cy="418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180">
                  <a:extLst>
                    <a:ext uri="{9D8B030D-6E8A-4147-A177-3AD203B41FA5}">
                      <a16:colId xmlns:a16="http://schemas.microsoft.com/office/drawing/2014/main" val="3542872241"/>
                    </a:ext>
                  </a:extLst>
                </a:gridCol>
                <a:gridCol w="2837180">
                  <a:extLst>
                    <a:ext uri="{9D8B030D-6E8A-4147-A177-3AD203B41FA5}">
                      <a16:colId xmlns:a16="http://schemas.microsoft.com/office/drawing/2014/main" val="4082485453"/>
                    </a:ext>
                  </a:extLst>
                </a:gridCol>
                <a:gridCol w="2837180">
                  <a:extLst>
                    <a:ext uri="{9D8B030D-6E8A-4147-A177-3AD203B41FA5}">
                      <a16:colId xmlns:a16="http://schemas.microsoft.com/office/drawing/2014/main" val="3032173809"/>
                    </a:ext>
                  </a:extLst>
                </a:gridCol>
              </a:tblGrid>
              <a:tr h="5078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Group: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Role or responsibility: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Signs or symbols: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817233"/>
                  </a:ext>
                </a:extLst>
              </a:tr>
              <a:tr h="18376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Our Lady of Compassion 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My role is to listen and learn lots of new things.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76313"/>
                  </a:ext>
                </a:extLst>
              </a:tr>
              <a:tr h="183769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7203"/>
                  </a:ext>
                </a:extLst>
              </a:tr>
            </a:tbl>
          </a:graphicData>
        </a:graphic>
      </p:graphicFrame>
      <p:pic>
        <p:nvPicPr>
          <p:cNvPr id="5" name="Picture 4" descr="Our Lady of Compassion Catholic Primary School (@ourladycompass) / X">
            <a:extLst>
              <a:ext uri="{FF2B5EF4-FFF2-40B4-BE49-F238E27FC236}">
                <a16:creationId xmlns:a16="http://schemas.microsoft.com/office/drawing/2014/main" id="{C4776295-C1C9-C4B4-0116-07D193D7E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49" y="1916241"/>
            <a:ext cx="1145540" cy="11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3DB9CF74-86F8-635C-73F2-C7F2285D1485}"/>
              </a:ext>
            </a:extLst>
          </p:cNvPr>
          <p:cNvSpPr txBox="1"/>
          <p:nvPr/>
        </p:nvSpPr>
        <p:spPr>
          <a:xfrm>
            <a:off x="1061389" y="5575722"/>
            <a:ext cx="7021222" cy="85852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400" u="none" strike="noStrike" dirty="0">
                <a:solidFill>
                  <a:srgbClr val="FF00FF"/>
                </a:solidFill>
                <a:effectLst/>
                <a:latin typeface="Comic Sans MS"/>
                <a:ea typeface="Cambria"/>
              </a:rPr>
              <a:t>Challenge: What is the most important grou</a:t>
            </a:r>
            <a:r>
              <a:rPr lang="en-GB" sz="2400" dirty="0">
                <a:solidFill>
                  <a:srgbClr val="FF00FF"/>
                </a:solidFill>
                <a:latin typeface="Comic Sans MS"/>
                <a:ea typeface="Cambria"/>
              </a:rPr>
              <a:t>p that you belong to?</a:t>
            </a:r>
            <a:endParaRPr lang="en-GB" sz="2400" strike="sngStrike" dirty="0">
              <a:effectLst/>
              <a:latin typeface="Arial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161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6134">
            <a:off x="369996" y="435516"/>
            <a:ext cx="2438727" cy="1373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606" y="248802"/>
            <a:ext cx="1630605" cy="195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5138">
            <a:off x="1049783" y="2335879"/>
            <a:ext cx="1504393" cy="2125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45" y="437978"/>
            <a:ext cx="2795427" cy="772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837" y="1807179"/>
            <a:ext cx="1654163" cy="1654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4366" y="4176564"/>
            <a:ext cx="1723606" cy="1731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939" y="5042215"/>
            <a:ext cx="2547441" cy="1732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2807" y="5042215"/>
            <a:ext cx="2412807" cy="1551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6296" y="2201452"/>
            <a:ext cx="1988070" cy="13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6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4BA3C9-BDD9-BDDB-5A01-AF6E9754A162}"/>
              </a:ext>
            </a:extLst>
          </p:cNvPr>
          <p:cNvSpPr txBox="1"/>
          <p:nvPr/>
        </p:nvSpPr>
        <p:spPr>
          <a:xfrm>
            <a:off x="288209" y="2380927"/>
            <a:ext cx="894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Lesson 2: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Unit A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LO: To know the story of Jesus calling the disciples</a:t>
            </a:r>
          </a:p>
        </p:txBody>
      </p:sp>
    </p:spTree>
    <p:extLst>
      <p:ext uri="{BB962C8B-B14F-4D97-AF65-F5344CB8AC3E}">
        <p14:creationId xmlns:p14="http://schemas.microsoft.com/office/powerpoint/2010/main" val="30971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0"/>
            <a:ext cx="7010400" cy="466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E7A9E1-9CB3-7B4E-8581-23630136DF02}"/>
              </a:ext>
            </a:extLst>
          </p:cNvPr>
          <p:cNvSpPr txBox="1"/>
          <p:nvPr/>
        </p:nvSpPr>
        <p:spPr>
          <a:xfrm>
            <a:off x="925975" y="5034987"/>
            <a:ext cx="6898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How does this picture link to belonging?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CCAA2-1FF4-F84B-9222-638E7893AF21}"/>
              </a:ext>
            </a:extLst>
          </p:cNvPr>
          <p:cNvSpPr/>
          <p:nvPr/>
        </p:nvSpPr>
        <p:spPr>
          <a:xfrm>
            <a:off x="6273478" y="0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E635A3-FFDB-0B48-B544-DD92D86B3EBB}"/>
              </a:ext>
            </a:extLst>
          </p:cNvPr>
          <p:cNvSpPr/>
          <p:nvPr/>
        </p:nvSpPr>
        <p:spPr>
          <a:xfrm>
            <a:off x="4469756" y="-1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F15AC9-D748-9A4B-8F63-1DE97970F23C}"/>
              </a:ext>
            </a:extLst>
          </p:cNvPr>
          <p:cNvSpPr/>
          <p:nvPr/>
        </p:nvSpPr>
        <p:spPr>
          <a:xfrm>
            <a:off x="2666034" y="-2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A45180-FFDA-4B43-9FCA-F72BA307AFF7}"/>
              </a:ext>
            </a:extLst>
          </p:cNvPr>
          <p:cNvSpPr/>
          <p:nvPr/>
        </p:nvSpPr>
        <p:spPr>
          <a:xfrm>
            <a:off x="1066800" y="-3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F7A2FB-B593-674F-95C1-E41B47E6794C}"/>
              </a:ext>
            </a:extLst>
          </p:cNvPr>
          <p:cNvSpPr/>
          <p:nvPr/>
        </p:nvSpPr>
        <p:spPr>
          <a:xfrm>
            <a:off x="6273478" y="1608878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4FCA17-F26F-A049-A6AA-199063C8D346}"/>
              </a:ext>
            </a:extLst>
          </p:cNvPr>
          <p:cNvSpPr/>
          <p:nvPr/>
        </p:nvSpPr>
        <p:spPr>
          <a:xfrm>
            <a:off x="4469756" y="1608878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55D90-0133-C14A-91A2-E8426FD0D550}"/>
              </a:ext>
            </a:extLst>
          </p:cNvPr>
          <p:cNvSpPr/>
          <p:nvPr/>
        </p:nvSpPr>
        <p:spPr>
          <a:xfrm>
            <a:off x="2712333" y="1608875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01B3EC-126F-1949-B1F0-981FB67861E3}"/>
              </a:ext>
            </a:extLst>
          </p:cNvPr>
          <p:cNvSpPr/>
          <p:nvPr/>
        </p:nvSpPr>
        <p:spPr>
          <a:xfrm>
            <a:off x="1066800" y="1608874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5577F-E89B-0F44-9526-EA4AF97B76FA}"/>
              </a:ext>
            </a:extLst>
          </p:cNvPr>
          <p:cNvSpPr/>
          <p:nvPr/>
        </p:nvSpPr>
        <p:spPr>
          <a:xfrm>
            <a:off x="6273478" y="3067531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33A73E-4724-6B45-9962-A458297A111C}"/>
              </a:ext>
            </a:extLst>
          </p:cNvPr>
          <p:cNvSpPr/>
          <p:nvPr/>
        </p:nvSpPr>
        <p:spPr>
          <a:xfrm>
            <a:off x="4492906" y="3073074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E838E6-40DD-8846-B131-CE8808F09D88}"/>
              </a:ext>
            </a:extLst>
          </p:cNvPr>
          <p:cNvSpPr/>
          <p:nvPr/>
        </p:nvSpPr>
        <p:spPr>
          <a:xfrm>
            <a:off x="2712333" y="3078617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271BDB-1B8E-A949-98AC-2F71AD0B4F71}"/>
              </a:ext>
            </a:extLst>
          </p:cNvPr>
          <p:cNvSpPr/>
          <p:nvPr/>
        </p:nvSpPr>
        <p:spPr>
          <a:xfrm>
            <a:off x="1066800" y="3080584"/>
            <a:ext cx="1803722" cy="16088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t. Francis Episcopal Church In Great Falls, Virginia-Episco-fact: What  happened to Jesus' disciples? Part I">
            <a:extLst>
              <a:ext uri="{FF2B5EF4-FFF2-40B4-BE49-F238E27FC236}">
                <a16:creationId xmlns:a16="http://schemas.microsoft.com/office/drawing/2014/main" id="{4F273DAC-3C98-5906-81C9-63DD9149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194310"/>
            <a:ext cx="7269480" cy="54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C25BAA-9C0D-C090-481D-07D220A5E422}"/>
              </a:ext>
            </a:extLst>
          </p:cNvPr>
          <p:cNvSpPr txBox="1"/>
          <p:nvPr/>
        </p:nvSpPr>
        <p:spPr>
          <a:xfrm>
            <a:off x="228600" y="5795010"/>
            <a:ext cx="8686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What can you remember about Jesus’ disciples?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What were their names? What jobs did they do?</a:t>
            </a:r>
          </a:p>
        </p:txBody>
      </p:sp>
    </p:spTree>
    <p:extLst>
      <p:ext uri="{BB962C8B-B14F-4D97-AF65-F5344CB8AC3E}">
        <p14:creationId xmlns:p14="http://schemas.microsoft.com/office/powerpoint/2010/main" val="229956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0920B9-8005-0F05-B7FE-63C55253033E}"/>
              </a:ext>
            </a:extLst>
          </p:cNvPr>
          <p:cNvSpPr txBox="1"/>
          <p:nvPr/>
        </p:nvSpPr>
        <p:spPr>
          <a:xfrm>
            <a:off x="262890" y="228600"/>
            <a:ext cx="85496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Read the story of Jesus calling the disciples by name - </a:t>
            </a:r>
            <a:r>
              <a:rPr lang="en-GB" sz="2000" dirty="0">
                <a:effectLst/>
                <a:latin typeface="Century Gothic" panose="020B0502020202020204" pitchFamily="34" charset="0"/>
              </a:rPr>
              <a:t>Mark 3 13-19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0242" name="Picture 2" descr="Luke 6:12-16 - A Few Good Men: The Twelve Apostles - Redeeming God">
            <a:extLst>
              <a:ext uri="{FF2B5EF4-FFF2-40B4-BE49-F238E27FC236}">
                <a16:creationId xmlns:a16="http://schemas.microsoft.com/office/drawing/2014/main" id="{2C3CD02E-3415-A2EA-9750-8CAB24036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065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16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D5FE7E-19BA-773E-EAFE-9F6C6BD74A00}"/>
              </a:ext>
            </a:extLst>
          </p:cNvPr>
          <p:cNvSpPr txBox="1"/>
          <p:nvPr/>
        </p:nvSpPr>
        <p:spPr>
          <a:xfrm>
            <a:off x="337185" y="218778"/>
            <a:ext cx="8469630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I</a:t>
            </a:r>
            <a:r>
              <a:rPr lang="en-GB" sz="2000" dirty="0">
                <a:effectLst/>
                <a:latin typeface="Century Gothic" panose="020B0502020202020204" pitchFamily="34" charset="0"/>
              </a:rPr>
              <a:t>magine this scene as if you had been one of the twelve. </a:t>
            </a:r>
          </a:p>
          <a:p>
            <a:pPr algn="ctr"/>
            <a:endParaRPr lang="en-GB" sz="2000" dirty="0">
              <a:effectLst/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effectLst/>
                <a:latin typeface="Century Gothic" panose="020B0502020202020204" pitchFamily="34" charset="0"/>
              </a:rPr>
              <a:t>How would you have felt? </a:t>
            </a:r>
          </a:p>
          <a:p>
            <a:pPr algn="ctr"/>
            <a:r>
              <a:rPr lang="en-GB" sz="2000" dirty="0">
                <a:effectLst/>
                <a:latin typeface="Century Gothic" panose="020B0502020202020204" pitchFamily="34" charset="0"/>
              </a:rPr>
              <a:t>How would you have reacted if you had been chosen? </a:t>
            </a:r>
          </a:p>
          <a:p>
            <a:pPr algn="ctr"/>
            <a:r>
              <a:rPr lang="en-GB" sz="2000" dirty="0">
                <a:effectLst/>
                <a:latin typeface="Century Gothic" panose="020B0502020202020204" pitchFamily="34" charset="0"/>
              </a:rPr>
              <a:t>Why do you think Jesus wanted to share his life with these people? Can you recall any other stories of Jesus and the disciples together? </a:t>
            </a:r>
          </a:p>
        </p:txBody>
      </p:sp>
      <p:pic>
        <p:nvPicPr>
          <p:cNvPr id="5" name="Picture 2" descr="St. Francis Episcopal Church In Great Falls, Virginia-Episco-fact: What  happened to Jesus' disciples? Part I">
            <a:extLst>
              <a:ext uri="{FF2B5EF4-FFF2-40B4-BE49-F238E27FC236}">
                <a16:creationId xmlns:a16="http://schemas.microsoft.com/office/drawing/2014/main" id="{92FCF589-262C-186C-6B0F-596D10AF1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60" y="2740342"/>
            <a:ext cx="4789170" cy="35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77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inking-cap | Jacob Morgan | Best-Selling Author, Speaker ...">
            <a:extLst>
              <a:ext uri="{FF2B5EF4-FFF2-40B4-BE49-F238E27FC236}">
                <a16:creationId xmlns:a16="http://schemas.microsoft.com/office/drawing/2014/main" id="{C9CB5DDE-2679-09CC-DC06-1BFB37D8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2138482"/>
            <a:ext cx="1291908" cy="149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6A362-8117-8491-26A2-D3D409342596}"/>
              </a:ext>
            </a:extLst>
          </p:cNvPr>
          <p:cNvSpPr txBox="1"/>
          <p:nvPr/>
        </p:nvSpPr>
        <p:spPr>
          <a:xfrm>
            <a:off x="2057400" y="2400300"/>
            <a:ext cx="6709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Imagine you were called to be a disciple. What questions might your family ask?</a:t>
            </a:r>
          </a:p>
        </p:txBody>
      </p:sp>
    </p:spTree>
    <p:extLst>
      <p:ext uri="{BB962C8B-B14F-4D97-AF65-F5344CB8AC3E}">
        <p14:creationId xmlns:p14="http://schemas.microsoft.com/office/powerpoint/2010/main" val="124631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15C60F-2AED-4FED-B1EC-D9691652D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49"/>
            <a:ext cx="9129290" cy="638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88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819" y="94543"/>
            <a:ext cx="845523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Role play: Imagine you have been </a:t>
            </a:r>
            <a:r>
              <a:rPr lang="en-GB" sz="2400" b="1" u="sng" dirty="0">
                <a:latin typeface="Century Gothic" panose="020B0502020202020204" pitchFamily="34" charset="0"/>
              </a:rPr>
              <a:t>chosen as a disciple</a:t>
            </a:r>
            <a:r>
              <a:rPr lang="en-GB" sz="2400" dirty="0">
                <a:latin typeface="Century Gothic" panose="020B0502020202020204" pitchFamily="34" charset="0"/>
              </a:rPr>
              <a:t>. Act out the conversation you would have with your family/ friends</a:t>
            </a:r>
          </a:p>
        </p:txBody>
      </p:sp>
      <p:pic>
        <p:nvPicPr>
          <p:cNvPr id="2050" name="Picture 2" descr="http://just4kidsmagazine.com/rainbowcastle/clipart/4008discip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91" y="1725923"/>
            <a:ext cx="711071" cy="22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757547" y="1440916"/>
            <a:ext cx="3182587" cy="2370270"/>
          </a:xfrm>
          <a:prstGeom prst="wedgeEllipseCallout">
            <a:avLst>
              <a:gd name="adj1" fmla="val 76802"/>
              <a:gd name="adj2" fmla="val -1343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You will not believe what happened to me today!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787975" y="4126865"/>
            <a:ext cx="3182587" cy="2370270"/>
          </a:xfrm>
          <a:prstGeom prst="wedgeEllipseCallout">
            <a:avLst>
              <a:gd name="adj1" fmla="val -76183"/>
              <a:gd name="adj2" fmla="val -1994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Where have you been son? What has happened?</a:t>
            </a:r>
          </a:p>
        </p:txBody>
      </p:sp>
      <p:pic>
        <p:nvPicPr>
          <p:cNvPr id="2054" name="Picture 6" descr="Image result for family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8" y="4460709"/>
            <a:ext cx="2264757" cy="17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4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hinking-cap | Jacob Morgan | Best-Selling Author, Speaker ...">
            <a:extLst>
              <a:ext uri="{FF2B5EF4-FFF2-40B4-BE49-F238E27FC236}">
                <a16:creationId xmlns:a16="http://schemas.microsoft.com/office/drawing/2014/main" id="{C9CB5DDE-2679-09CC-DC06-1BFB37D86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2138482"/>
            <a:ext cx="1291908" cy="149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6A362-8117-8491-26A2-D3D409342596}"/>
              </a:ext>
            </a:extLst>
          </p:cNvPr>
          <p:cNvSpPr txBox="1"/>
          <p:nvPr/>
        </p:nvSpPr>
        <p:spPr>
          <a:xfrm>
            <a:off x="2057400" y="2400300"/>
            <a:ext cx="670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Could the disciples have said no?</a:t>
            </a:r>
          </a:p>
        </p:txBody>
      </p:sp>
    </p:spTree>
    <p:extLst>
      <p:ext uri="{BB962C8B-B14F-4D97-AF65-F5344CB8AC3E}">
        <p14:creationId xmlns:p14="http://schemas.microsoft.com/office/powerpoint/2010/main" val="287750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Creation Sings His Praise Poster by Jen Norton - Pixels Merch">
            <a:extLst>
              <a:ext uri="{FF2B5EF4-FFF2-40B4-BE49-F238E27FC236}">
                <a16:creationId xmlns:a16="http://schemas.microsoft.com/office/drawing/2014/main" id="{246A5810-1902-D403-195E-26C57645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E53E5-AF1C-F511-66D4-90C7AB135933}"/>
              </a:ext>
            </a:extLst>
          </p:cNvPr>
          <p:cNvSpPr txBox="1"/>
          <p:nvPr/>
        </p:nvSpPr>
        <p:spPr>
          <a:xfrm>
            <a:off x="5783580" y="1485900"/>
            <a:ext cx="3188970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Share the story of creation together.</a:t>
            </a: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What images of </a:t>
            </a:r>
            <a:r>
              <a:rPr lang="en-US" sz="2000" b="1" dirty="0">
                <a:latin typeface="Century Gothic" panose="020B0502020202020204" pitchFamily="34" charset="0"/>
              </a:rPr>
              <a:t>God’s creation</a:t>
            </a:r>
            <a:r>
              <a:rPr lang="en-US" sz="2000" dirty="0">
                <a:latin typeface="Century Gothic" panose="020B0502020202020204" pitchFamily="34" charset="0"/>
              </a:rPr>
              <a:t> can you see in this picture?</a:t>
            </a: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What is your favourite part of the creation story?</a:t>
            </a:r>
          </a:p>
        </p:txBody>
      </p:sp>
    </p:spTree>
    <p:extLst>
      <p:ext uri="{BB962C8B-B14F-4D97-AF65-F5344CB8AC3E}">
        <p14:creationId xmlns:p14="http://schemas.microsoft.com/office/powerpoint/2010/main" val="9662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8ED2C4-96DA-BB75-F691-714E5A566BF4}"/>
              </a:ext>
            </a:extLst>
          </p:cNvPr>
          <p:cNvSpPr txBox="1"/>
          <p:nvPr/>
        </p:nvSpPr>
        <p:spPr>
          <a:xfrm>
            <a:off x="125730" y="171450"/>
            <a:ext cx="858393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Task: Create a mind map to show all of the things in God’s creation that you are grateful for.</a:t>
            </a:r>
          </a:p>
        </p:txBody>
      </p:sp>
      <p:pic>
        <p:nvPicPr>
          <p:cNvPr id="3" name="Picture 2" descr="All Creation Sings His Praise Poster by Jen Norton - Pixels Merch">
            <a:extLst>
              <a:ext uri="{FF2B5EF4-FFF2-40B4-BE49-F238E27FC236}">
                <a16:creationId xmlns:a16="http://schemas.microsoft.com/office/drawing/2014/main" id="{093B4989-8F6D-59CB-2A35-008DC240E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228724"/>
            <a:ext cx="276606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48CBE9-36A0-9C23-95D6-B35DAA0AE7A9}"/>
              </a:ext>
            </a:extLst>
          </p:cNvPr>
          <p:cNvSpPr txBox="1"/>
          <p:nvPr/>
        </p:nvSpPr>
        <p:spPr>
          <a:xfrm>
            <a:off x="5829300" y="1040130"/>
            <a:ext cx="281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 am grateful for the sun that shines brightly over me.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1581BD-AB01-4376-BB32-4DC3A2F44A3A}"/>
              </a:ext>
            </a:extLst>
          </p:cNvPr>
          <p:cNvCxnSpPr/>
          <p:nvPr/>
        </p:nvCxnSpPr>
        <p:spPr>
          <a:xfrm flipV="1">
            <a:off x="5474970" y="1360170"/>
            <a:ext cx="354330" cy="285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373A81-062B-E2B9-E0CB-D336C1C90E30}"/>
              </a:ext>
            </a:extLst>
          </p:cNvPr>
          <p:cNvCxnSpPr>
            <a:cxnSpLocks/>
          </p:cNvCxnSpPr>
          <p:nvPr/>
        </p:nvCxnSpPr>
        <p:spPr>
          <a:xfrm>
            <a:off x="5474970" y="2998649"/>
            <a:ext cx="434340" cy="177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72C26F-88C8-9FA2-2FB2-A8F2068D0DD9}"/>
              </a:ext>
            </a:extLst>
          </p:cNvPr>
          <p:cNvSpPr txBox="1"/>
          <p:nvPr/>
        </p:nvSpPr>
        <p:spPr>
          <a:xfrm>
            <a:off x="5989320" y="2714149"/>
            <a:ext cx="281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 am grateful for the gifts and talents that God has given to 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BBFF7-BFE5-CD70-518C-B2092153A6BB}"/>
              </a:ext>
            </a:extLst>
          </p:cNvPr>
          <p:cNvSpPr txBox="1"/>
          <p:nvPr/>
        </p:nvSpPr>
        <p:spPr>
          <a:xfrm>
            <a:off x="125730" y="5658624"/>
            <a:ext cx="867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85FF"/>
                </a:solidFill>
                <a:latin typeface="Century Gothic" panose="020B0502020202020204" pitchFamily="34" charset="0"/>
              </a:rPr>
              <a:t>Extension: Why is it important to be grateful and generous?</a:t>
            </a:r>
          </a:p>
        </p:txBody>
      </p:sp>
    </p:spTree>
    <p:extLst>
      <p:ext uri="{BB962C8B-B14F-4D97-AF65-F5344CB8AC3E}">
        <p14:creationId xmlns:p14="http://schemas.microsoft.com/office/powerpoint/2010/main" val="417047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 Creation Sings His Praise Poster by Jen Norton - Pixels Merch">
            <a:extLst>
              <a:ext uri="{FF2B5EF4-FFF2-40B4-BE49-F238E27FC236}">
                <a16:creationId xmlns:a16="http://schemas.microsoft.com/office/drawing/2014/main" id="{DE22410E-29CE-540E-6A37-BC0118C1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70" y="2000248"/>
            <a:ext cx="185166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B56276-6BE4-0586-BE6D-4253D433E7FC}"/>
              </a:ext>
            </a:extLst>
          </p:cNvPr>
          <p:cNvSpPr txBox="1"/>
          <p:nvPr/>
        </p:nvSpPr>
        <p:spPr>
          <a:xfrm>
            <a:off x="5840730" y="400050"/>
            <a:ext cx="256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grateful for _______</a:t>
            </a:r>
          </a:p>
          <a:p>
            <a:endParaRPr lang="en-US" dirty="0"/>
          </a:p>
          <a:p>
            <a:r>
              <a:rPr lang="en-US" dirty="0"/>
              <a:t>____________________ </a:t>
            </a:r>
          </a:p>
          <a:p>
            <a:endParaRPr lang="en-US" dirty="0"/>
          </a:p>
          <a:p>
            <a:r>
              <a:rPr lang="en-US" dirty="0"/>
              <a:t>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3EFD6-E284-F5F4-A057-66ED9CB6EA36}"/>
              </a:ext>
            </a:extLst>
          </p:cNvPr>
          <p:cNvSpPr txBox="1"/>
          <p:nvPr/>
        </p:nvSpPr>
        <p:spPr>
          <a:xfrm>
            <a:off x="5935980" y="3100385"/>
            <a:ext cx="256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grateful for _______</a:t>
            </a:r>
          </a:p>
          <a:p>
            <a:endParaRPr lang="en-US" dirty="0"/>
          </a:p>
          <a:p>
            <a:r>
              <a:rPr lang="en-US" dirty="0"/>
              <a:t>____________________ </a:t>
            </a:r>
          </a:p>
          <a:p>
            <a:endParaRPr lang="en-US" dirty="0"/>
          </a:p>
          <a:p>
            <a:r>
              <a:rPr lang="en-US" dirty="0"/>
              <a:t>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AC2ED-A506-4D1D-825E-B8E062A375D5}"/>
              </a:ext>
            </a:extLst>
          </p:cNvPr>
          <p:cNvSpPr txBox="1"/>
          <p:nvPr/>
        </p:nvSpPr>
        <p:spPr>
          <a:xfrm>
            <a:off x="3280410" y="5078730"/>
            <a:ext cx="256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grateful for _______</a:t>
            </a:r>
          </a:p>
          <a:p>
            <a:endParaRPr lang="en-US" dirty="0"/>
          </a:p>
          <a:p>
            <a:r>
              <a:rPr lang="en-US" dirty="0"/>
              <a:t>____________________ </a:t>
            </a:r>
          </a:p>
          <a:p>
            <a:endParaRPr lang="en-US" dirty="0"/>
          </a:p>
          <a:p>
            <a:r>
              <a:rPr lang="en-US" dirty="0"/>
              <a:t>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1B0BF-527A-A965-DCC3-BBEB5B47F5EF}"/>
              </a:ext>
            </a:extLst>
          </p:cNvPr>
          <p:cNvSpPr txBox="1"/>
          <p:nvPr/>
        </p:nvSpPr>
        <p:spPr>
          <a:xfrm>
            <a:off x="323850" y="3151821"/>
            <a:ext cx="256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grateful for _______</a:t>
            </a:r>
          </a:p>
          <a:p>
            <a:endParaRPr lang="en-US" dirty="0"/>
          </a:p>
          <a:p>
            <a:r>
              <a:rPr lang="en-US" dirty="0"/>
              <a:t>____________________ </a:t>
            </a:r>
          </a:p>
          <a:p>
            <a:endParaRPr lang="en-US" dirty="0"/>
          </a:p>
          <a:p>
            <a:r>
              <a:rPr lang="en-US" dirty="0"/>
              <a:t>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9D170-8C5D-6A87-9B5F-30075CA91E16}"/>
              </a:ext>
            </a:extLst>
          </p:cNvPr>
          <p:cNvSpPr txBox="1"/>
          <p:nvPr/>
        </p:nvSpPr>
        <p:spPr>
          <a:xfrm>
            <a:off x="461010" y="522920"/>
            <a:ext cx="256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am grateful for _______</a:t>
            </a:r>
          </a:p>
          <a:p>
            <a:endParaRPr lang="en-US" dirty="0"/>
          </a:p>
          <a:p>
            <a:r>
              <a:rPr lang="en-US" dirty="0"/>
              <a:t>____________________ </a:t>
            </a:r>
          </a:p>
          <a:p>
            <a:endParaRPr lang="en-US" dirty="0"/>
          </a:p>
          <a:p>
            <a:r>
              <a:rPr lang="en-US" dirty="0"/>
              <a:t>____________________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ADF391-5FBB-9415-A36F-F1CBF50B3AE2}"/>
              </a:ext>
            </a:extLst>
          </p:cNvPr>
          <p:cNvCxnSpPr/>
          <p:nvPr/>
        </p:nvCxnSpPr>
        <p:spPr>
          <a:xfrm flipV="1">
            <a:off x="5212080" y="857250"/>
            <a:ext cx="468630" cy="8343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B145C2-5B33-4ABA-6AC9-AB6394B21320}"/>
              </a:ext>
            </a:extLst>
          </p:cNvPr>
          <p:cNvCxnSpPr>
            <a:cxnSpLocks/>
          </p:cNvCxnSpPr>
          <p:nvPr/>
        </p:nvCxnSpPr>
        <p:spPr>
          <a:xfrm flipH="1" flipV="1">
            <a:off x="3021330" y="994410"/>
            <a:ext cx="487681" cy="8420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547030-7859-20A3-757E-B455BC071597}"/>
              </a:ext>
            </a:extLst>
          </p:cNvPr>
          <p:cNvCxnSpPr>
            <a:cxnSpLocks/>
          </p:cNvCxnSpPr>
          <p:nvPr/>
        </p:nvCxnSpPr>
        <p:spPr>
          <a:xfrm flipH="1">
            <a:off x="2788920" y="2892742"/>
            <a:ext cx="582931" cy="2076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161AC5-42E8-C48D-5C0D-592D50B0197E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556760" y="4473891"/>
            <a:ext cx="3810" cy="604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4B83F2-DE18-0A53-AA50-B2584CEE5052}"/>
              </a:ext>
            </a:extLst>
          </p:cNvPr>
          <p:cNvCxnSpPr>
            <a:cxnSpLocks/>
          </p:cNvCxnSpPr>
          <p:nvPr/>
        </p:nvCxnSpPr>
        <p:spPr>
          <a:xfrm>
            <a:off x="5627370" y="2797491"/>
            <a:ext cx="521970" cy="302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26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 Creation Sings His Praise Poster by Jen Norton - Pixels Merch">
            <a:extLst>
              <a:ext uri="{FF2B5EF4-FFF2-40B4-BE49-F238E27FC236}">
                <a16:creationId xmlns:a16="http://schemas.microsoft.com/office/drawing/2014/main" id="{D9755F7E-CCEC-EA61-3074-614D12E3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68605"/>
            <a:ext cx="2372869" cy="29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ll Creation Sings His Praise Poster by Jen Norton - Pixels Merch">
            <a:extLst>
              <a:ext uri="{FF2B5EF4-FFF2-40B4-BE49-F238E27FC236}">
                <a16:creationId xmlns:a16="http://schemas.microsoft.com/office/drawing/2014/main" id="{2B5B7EDE-EDE6-2525-C107-72D27CF7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429000"/>
            <a:ext cx="2372869" cy="29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ll Creation Sings His Praise Poster by Jen Norton - Pixels Merch">
            <a:extLst>
              <a:ext uri="{FF2B5EF4-FFF2-40B4-BE49-F238E27FC236}">
                <a16:creationId xmlns:a16="http://schemas.microsoft.com/office/drawing/2014/main" id="{ED3AB1DB-4B33-AE97-6A86-CDAC7D356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80" y="268605"/>
            <a:ext cx="2372869" cy="29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ll Creation Sings His Praise Poster by Jen Norton - Pixels Merch">
            <a:extLst>
              <a:ext uri="{FF2B5EF4-FFF2-40B4-BE49-F238E27FC236}">
                <a16:creationId xmlns:a16="http://schemas.microsoft.com/office/drawing/2014/main" id="{F5D9AA60-C69E-C21C-CF76-DB231C53B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80" y="3429000"/>
            <a:ext cx="2372869" cy="29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ll Creation Sings His Praise Poster by Jen Norton - Pixels Merch">
            <a:extLst>
              <a:ext uri="{FF2B5EF4-FFF2-40B4-BE49-F238E27FC236}">
                <a16:creationId xmlns:a16="http://schemas.microsoft.com/office/drawing/2014/main" id="{64C6F97D-5A00-2103-BF8B-3EA29707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0" y="268605"/>
            <a:ext cx="2372869" cy="29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ll Creation Sings His Praise Poster by Jen Norton - Pixels Merch">
            <a:extLst>
              <a:ext uri="{FF2B5EF4-FFF2-40B4-BE49-F238E27FC236}">
                <a16:creationId xmlns:a16="http://schemas.microsoft.com/office/drawing/2014/main" id="{23D1CB68-7397-8DE2-596D-DEB7AD6B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0" y="3429000"/>
            <a:ext cx="2372869" cy="29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7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89031" y="834484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Belong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69" y="2393121"/>
            <a:ext cx="6400800" cy="624399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SassoonCRInfant"/>
              </a:rPr>
              <a:t>What does it mean?</a:t>
            </a:r>
          </a:p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SassoonCRInfant"/>
              </a:rPr>
              <a:t>Can you think of any other words?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06" y="3429000"/>
            <a:ext cx="4844686" cy="3056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4BA3C9-BDD9-BDDB-5A01-AF6E9754A162}"/>
              </a:ext>
            </a:extLst>
          </p:cNvPr>
          <p:cNvSpPr txBox="1"/>
          <p:nvPr/>
        </p:nvSpPr>
        <p:spPr>
          <a:xfrm>
            <a:off x="196769" y="3487"/>
            <a:ext cx="894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Lesson 1: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Unit A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LO: To understand what it means to be part of a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F4876-4AC2-91D0-A6AF-0CE3A3DBAB39}"/>
              </a:ext>
            </a:extLst>
          </p:cNvPr>
          <p:cNvSpPr txBox="1"/>
          <p:nvPr/>
        </p:nvSpPr>
        <p:spPr>
          <a:xfrm>
            <a:off x="6597569" y="3840481"/>
            <a:ext cx="216027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Dictionary definition:</a:t>
            </a: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To be a part of something.</a:t>
            </a:r>
          </a:p>
        </p:txBody>
      </p:sp>
    </p:spTree>
    <p:extLst>
      <p:ext uri="{BB962C8B-B14F-4D97-AF65-F5344CB8AC3E}">
        <p14:creationId xmlns:p14="http://schemas.microsoft.com/office/powerpoint/2010/main" val="31989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5602" y="2350938"/>
            <a:ext cx="415279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cs typeface="Comic Sans MS"/>
              </a:rPr>
              <a:t>Where groups do you belong to?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84" y="299648"/>
            <a:ext cx="2530533" cy="1632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15" y="3600623"/>
            <a:ext cx="2181898" cy="2163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297" y="418911"/>
            <a:ext cx="2673387" cy="1128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217" y="4769480"/>
            <a:ext cx="2412807" cy="1551090"/>
          </a:xfrm>
          <a:prstGeom prst="rect">
            <a:avLst/>
          </a:prstGeom>
        </p:spPr>
      </p:pic>
      <p:pic>
        <p:nvPicPr>
          <p:cNvPr id="5122" name="Picture 2" descr="Taking Stock - Catholic Churches of England and Wales">
            <a:extLst>
              <a:ext uri="{FF2B5EF4-FFF2-40B4-BE49-F238E27FC236}">
                <a16:creationId xmlns:a16="http://schemas.microsoft.com/office/drawing/2014/main" id="{57FC800A-D64D-9823-E8F3-CDF038D7A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928" y="3725220"/>
            <a:ext cx="2783243" cy="208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ur Lady of Compassion Catholic Primary School (@ourladycompass) / X">
            <a:extLst>
              <a:ext uri="{FF2B5EF4-FFF2-40B4-BE49-F238E27FC236}">
                <a16:creationId xmlns:a16="http://schemas.microsoft.com/office/drawing/2014/main" id="{918D9B8A-E48B-FD9F-FF9B-80EBEDB7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30" y="418911"/>
            <a:ext cx="1819910" cy="181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8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7EDE4F-6D9F-4517-53D7-00774786B8AB}"/>
              </a:ext>
            </a:extLst>
          </p:cNvPr>
          <p:cNvSpPr txBox="1"/>
          <p:nvPr/>
        </p:nvSpPr>
        <p:spPr>
          <a:xfrm>
            <a:off x="129592" y="122088"/>
            <a:ext cx="892296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Comic Sans MS"/>
              </a:rPr>
              <a:t>Task 1: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  <a:cs typeface="Comic Sans MS"/>
              </a:rPr>
              <a:t>Write the names of the groups you belong to on a separate post it note.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  <a:cs typeface="Comic Sans MS"/>
              </a:rPr>
              <a:t>Rank the groups that you belong to in order of importance.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  <a:cs typeface="Comic Sans MS"/>
              </a:rPr>
              <a:t>If a group is really important, put it closer to the middle.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0BAF1-874F-9E3D-9EA2-50DF7CA8F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2" y="1466903"/>
            <a:ext cx="6702111" cy="52690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0CBE68-37D0-6B09-0354-0C5A49BC15DE}"/>
              </a:ext>
            </a:extLst>
          </p:cNvPr>
          <p:cNvSpPr txBox="1"/>
          <p:nvPr/>
        </p:nvSpPr>
        <p:spPr>
          <a:xfrm>
            <a:off x="7155180" y="2205990"/>
            <a:ext cx="1725930" cy="1477328"/>
          </a:xfrm>
          <a:prstGeom prst="rect">
            <a:avLst/>
          </a:prstGeom>
          <a:solidFill>
            <a:srgbClr val="FF85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Extension: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Why have you ordered the groups this way?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3E79B-0244-F930-8EB7-CAA8957DC870}"/>
              </a:ext>
            </a:extLst>
          </p:cNvPr>
          <p:cNvSpPr txBox="1"/>
          <p:nvPr/>
        </p:nvSpPr>
        <p:spPr>
          <a:xfrm>
            <a:off x="2989157" y="3105834"/>
            <a:ext cx="9829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 family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BEF30-C1E0-7880-D16E-0A78D13056AD}"/>
              </a:ext>
            </a:extLst>
          </p:cNvPr>
          <p:cNvSpPr txBox="1"/>
          <p:nvPr/>
        </p:nvSpPr>
        <p:spPr>
          <a:xfrm>
            <a:off x="541072" y="2021324"/>
            <a:ext cx="9829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7193C-6BBF-25A3-7FD1-5AA6183B1562}"/>
              </a:ext>
            </a:extLst>
          </p:cNvPr>
          <p:cNvSpPr txBox="1"/>
          <p:nvPr/>
        </p:nvSpPr>
        <p:spPr>
          <a:xfrm>
            <a:off x="2006177" y="2606301"/>
            <a:ext cx="9829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Football</a:t>
            </a:r>
          </a:p>
        </p:txBody>
      </p:sp>
    </p:spTree>
    <p:extLst>
      <p:ext uri="{BB962C8B-B14F-4D97-AF65-F5344CB8AC3E}">
        <p14:creationId xmlns:p14="http://schemas.microsoft.com/office/powerpoint/2010/main" val="1797742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976e31-d3d6-4222-8566-9debf25a7146">
      <Terms xmlns="http://schemas.microsoft.com/office/infopath/2007/PartnerControls"/>
    </lcf76f155ced4ddcb4097134ff3c332f>
    <TaxCatchAll xmlns="3c895300-2cf3-4ddb-98e1-00381e8f1e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820147-7E36-4F84-BAB3-B8254A542557}">
  <ds:schemaRefs>
    <ds:schemaRef ds:uri="http://schemas.microsoft.com/office/2006/metadata/properties"/>
    <ds:schemaRef ds:uri="http://schemas.microsoft.com/office/infopath/2007/PartnerControls"/>
    <ds:schemaRef ds:uri="bb955dde-5d43-4692-8883-fa02a3941116"/>
    <ds:schemaRef ds:uri="19276ba0-4a36-44fe-8156-84a8ec7255c9"/>
  </ds:schemaRefs>
</ds:datastoreItem>
</file>

<file path=customXml/itemProps2.xml><?xml version="1.0" encoding="utf-8"?>
<ds:datastoreItem xmlns:ds="http://schemas.openxmlformats.org/officeDocument/2006/customXml" ds:itemID="{3F6AAA9E-9576-4D46-B9B9-50C81E5E3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E715FE-23AB-4089-AF5E-C3981D1E6CE2}"/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893</Words>
  <Application>Microsoft Macintosh PowerPoint</Application>
  <PresentationFormat>On-screen Show (4:3)</PresentationFormat>
  <Paragraphs>128</Paragraphs>
  <Slides>21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Comic Sans MS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Belong</dc:title>
  <dc:creator>Rachael Robertson</dc:creator>
  <cp:lastModifiedBy>Rachael Robertson</cp:lastModifiedBy>
  <cp:revision>16</cp:revision>
  <cp:lastPrinted>2018-09-14T12:40:27Z</cp:lastPrinted>
  <dcterms:created xsi:type="dcterms:W3CDTF">2018-09-12T18:58:02Z</dcterms:created>
  <dcterms:modified xsi:type="dcterms:W3CDTF">2023-09-10T11:47:02Z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  <property fmtid="{D5CDD505-2E9C-101B-9397-08002B2CF9AE}" pid="3" name="Order">
    <vt:r8>2810600</vt:r8>
  </property>
  <property fmtid="{D5CDD505-2E9C-101B-9397-08002B2CF9AE}" pid="4" name="MediaServiceImageTags">
    <vt:lpwstr/>
  </property>
</Properties>
</file>