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4"/>
  </p:sldMasterIdLst>
  <p:notesMasterIdLst>
    <p:notesMasterId r:id="rId17"/>
  </p:notesMasterIdLst>
  <p:sldIdLst>
    <p:sldId id="285" r:id="rId5"/>
    <p:sldId id="290" r:id="rId6"/>
    <p:sldId id="291" r:id="rId7"/>
    <p:sldId id="289" r:id="rId8"/>
    <p:sldId id="292" r:id="rId9"/>
    <p:sldId id="293" r:id="rId10"/>
    <p:sldId id="296" r:id="rId11"/>
    <p:sldId id="295" r:id="rId12"/>
    <p:sldId id="294" r:id="rId13"/>
    <p:sldId id="297" r:id="rId14"/>
    <p:sldId id="298" r:id="rId15"/>
    <p:sldId id="29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646-CEA8-41F9-BD9F-D1FA107D99CC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40C8-62D2-4EA7-B200-D3B8C06A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9389-D342-42C9-A280-8ADE336DA885}" type="datetime1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ED82-9221-4209-9FC6-897FECC94D85}" type="datetime1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5C5F-8991-4788-8021-97F7E97CAA77}" type="datetime1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32C-99B6-468D-8E86-54127C661C29}" type="datetime1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6AA6-1553-455E-A701-5DB89675312A}" type="datetime1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7D05-0AAA-4191-8602-39A011BE220C}" type="datetime1">
              <a:rPr lang="en-US" smtClean="0"/>
              <a:t>1/7/2024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12-90E5-4BF2-B13D-6DEC2EE5E086}" type="datetime1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E2D-C320-4C5E-98F1-D60DBA71A352}" type="datetime1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99D-E4E2-4DDF-8629-131208CB18B0}" type="datetime1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CF4-5FC9-46F3-B596-BE1F927BA2F1}" type="datetime1">
              <a:rPr lang="en-US" smtClean="0"/>
              <a:t>1/7/2024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F1ABFC0-89FE-4355-9E74-11DC57FEA97E}" type="datetime1">
              <a:rPr lang="en-US" smtClean="0"/>
              <a:t>1/7/2024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9B8B6D2-5532-4B59-9C5A-AB106F128946}" type="datetime1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atellite view of the Earth">
            <a:extLst>
              <a:ext uri="{FF2B5EF4-FFF2-40B4-BE49-F238E27FC236}">
                <a16:creationId xmlns:a16="http://schemas.microsoft.com/office/drawing/2014/main" id="{997CF875-7865-4B60-BE3C-F759090A4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5" b="31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beegu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By Alex Deacon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KS1 Spring 2024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22" y="278295"/>
            <a:ext cx="2916355" cy="26765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1116" y="6234732"/>
            <a:ext cx="4921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https://www.youtube.com/watch?v=MbbAwSBc1bc</a:t>
            </a:r>
          </a:p>
        </p:txBody>
      </p:sp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70609"/>
            <a:ext cx="4286250" cy="3933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6296" y="706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982" y="4264583"/>
            <a:ext cx="4368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2800" b="1" dirty="0">
                <a:solidFill>
                  <a:schemeClr val="bg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LO: </a:t>
            </a:r>
            <a:r>
              <a:rPr lang="en-GB" sz="2800" b="1" dirty="0" smtClean="0">
                <a:solidFill>
                  <a:schemeClr val="bg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800" b="1" dirty="0">
                <a:solidFill>
                  <a:schemeClr val="bg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To use adjectives to describe</a:t>
            </a:r>
          </a:p>
          <a:p>
            <a:pPr algn="just">
              <a:spcAft>
                <a:spcPts val="0"/>
              </a:spcAft>
            </a:pP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I can use a range of adjectives</a:t>
            </a:r>
          </a:p>
          <a:p>
            <a:pPr algn="just">
              <a:spcAft>
                <a:spcPts val="0"/>
              </a:spcAft>
            </a:pP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	I can name parts of </a:t>
            </a:r>
            <a:r>
              <a:rPr lang="en-GB" b="1" dirty="0" err="1">
                <a:solidFill>
                  <a:schemeClr val="bg1">
                    <a:lumMod val="85000"/>
                  </a:schemeClr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Beegu’s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Body </a:t>
            </a:r>
          </a:p>
          <a:p>
            <a:pPr algn="just">
              <a:spcAft>
                <a:spcPts val="0"/>
              </a:spcAft>
            </a:pP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	I can use the conjunction and Sounding out (vocabulary drop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b="1" dirty="0">
              <a:solidFill>
                <a:schemeClr val="bg1">
                  <a:lumMod val="85000"/>
                </a:schemeClr>
              </a:solidFill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0125" y="190368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Activity: Write a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description of the alien using Role on the wall (attached). </a:t>
            </a:r>
            <a:endParaRPr lang="en-GB" sz="2400" b="1" dirty="0" smtClean="0">
              <a:solidFill>
                <a:schemeClr val="bg1">
                  <a:lumMod val="50000"/>
                </a:schemeClr>
              </a:solidFill>
              <a:latin typeface="Twinkl Cursive Unlooped" panose="02000000000000000000" pitchFamily="2" charset="0"/>
            </a:endParaRPr>
          </a:p>
          <a:p>
            <a:endParaRPr lang="en-GB" sz="2400" dirty="0">
              <a:solidFill>
                <a:schemeClr val="bg1">
                  <a:lumMod val="50000"/>
                </a:schemeClr>
              </a:solidFill>
              <a:latin typeface="Twinkl Cursive Unlooped" panose="02000000000000000000" pitchFamily="2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Make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sure that there is editing within the shared write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Twinkl Cursive Unlooped" panose="02000000000000000000" pitchFamily="2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e.g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. “Is there another word we could use instead of repeating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Beegu’s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 name?”</a:t>
            </a:r>
          </a:p>
          <a:p>
            <a:endParaRPr lang="en-GB" sz="2400" dirty="0">
              <a:solidFill>
                <a:schemeClr val="bg1">
                  <a:lumMod val="50000"/>
                </a:schemeClr>
              </a:solidFill>
              <a:latin typeface="Twinkl Cursive Unlooped" panose="02000000000000000000" pitchFamily="2" charset="0"/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Challenge children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by asking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: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Twinkl Cursive Unlooped" panose="02000000000000000000" pitchFamily="2" charset="0"/>
            </a:endParaRPr>
          </a:p>
          <a:p>
            <a:endParaRPr lang="en-GB" sz="2400" dirty="0">
              <a:solidFill>
                <a:schemeClr val="bg1">
                  <a:lumMod val="50000"/>
                </a:schemeClr>
              </a:solidFill>
              <a:latin typeface="Twinkl Cursive Unlooped" panose="02000000000000000000" pitchFamily="2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Does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the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alien look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dangerous? </a:t>
            </a:r>
          </a:p>
          <a:p>
            <a:endParaRPr lang="en-GB" sz="2400" dirty="0">
              <a:solidFill>
                <a:schemeClr val="bg1">
                  <a:lumMod val="50000"/>
                </a:schemeClr>
              </a:solidFill>
              <a:latin typeface="Twinkl Cursive Unlooped" panose="02000000000000000000" pitchFamily="2" charset="0"/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Does the alien look happy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?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7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a letter for </a:t>
            </a:r>
            <a:r>
              <a:rPr lang="en-GB" dirty="0" err="1" smtClean="0"/>
              <a:t>Beegu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2638044"/>
            <a:ext cx="11147729" cy="40967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3500" dirty="0">
                <a:solidFill>
                  <a:srgbClr val="00B05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halkduster"/>
              </a:rPr>
              <a:t>Dear </a:t>
            </a:r>
            <a:r>
              <a:rPr lang="en-GB" sz="3500" dirty="0" err="1">
                <a:solidFill>
                  <a:srgbClr val="00B05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halkduster"/>
              </a:rPr>
              <a:t>Beegu</a:t>
            </a:r>
            <a:r>
              <a:rPr lang="en-GB" sz="3500" dirty="0">
                <a:solidFill>
                  <a:srgbClr val="00B05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halkduster"/>
              </a:rPr>
              <a:t>,</a:t>
            </a:r>
            <a:endParaRPr lang="en-GB" sz="3500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3500" dirty="0">
                <a:solidFill>
                  <a:srgbClr val="00B05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halkduster"/>
              </a:rPr>
              <a:t>Sorry to hear that you are lonely. Here is </a:t>
            </a:r>
            <a:r>
              <a:rPr lang="en-GB" sz="3500" dirty="0" smtClean="0">
                <a:solidFill>
                  <a:srgbClr val="00B05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halkduster"/>
              </a:rPr>
              <a:t>some advice </a:t>
            </a:r>
            <a:r>
              <a:rPr lang="en-GB" sz="3500" dirty="0">
                <a:solidFill>
                  <a:srgbClr val="00B05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halkduster"/>
              </a:rPr>
              <a:t>for you. Don’t be scared and stay calm.</a:t>
            </a:r>
            <a:endParaRPr lang="en-GB" sz="3500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3500" dirty="0">
                <a:solidFill>
                  <a:srgbClr val="00B05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halkduster"/>
              </a:rPr>
              <a:t>Be careful and talk to a teacher.</a:t>
            </a:r>
            <a:endParaRPr lang="en-GB" sz="3500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0" y="111318"/>
            <a:ext cx="2623930" cy="2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4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501" y="108747"/>
            <a:ext cx="9517711" cy="6749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740" y="0"/>
            <a:ext cx="9525663" cy="1188720"/>
          </a:xfrm>
        </p:spPr>
        <p:txBody>
          <a:bodyPr/>
          <a:lstStyle/>
          <a:p>
            <a:r>
              <a:rPr lang="en-GB" dirty="0" smtClean="0"/>
              <a:t>Letter from </a:t>
            </a:r>
            <a:r>
              <a:rPr lang="en-GB" dirty="0" err="1" smtClean="0"/>
              <a:t>beegu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52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Alex Deacon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 err="1" smtClean="0"/>
              <a:t>Beegu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849" y="2455545"/>
            <a:ext cx="4298703" cy="394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7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6901172" y="1942044"/>
            <a:ext cx="6044118" cy="3021493"/>
          </a:xfrm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sz="4800" b="1" dirty="0" err="1" smtClean="0">
                <a:solidFill>
                  <a:srgbClr val="0070C0"/>
                </a:solidFill>
                <a:latin typeface="Twinkl Cursive Unlooped" panose="02000000000000000000" pitchFamily="2" charset="0"/>
              </a:rPr>
              <a:t>Beegu</a:t>
            </a:r>
            <a:r>
              <a:rPr lang="en-GB" sz="4000" b="1" dirty="0" smtClean="0">
                <a:latin typeface="Twinkl Cursive Unlooped" panose="02000000000000000000" pitchFamily="2" charset="0"/>
              </a:rPr>
              <a:t/>
            </a:r>
            <a:br>
              <a:rPr lang="en-GB" sz="4000" b="1" dirty="0" smtClean="0">
                <a:latin typeface="Twinkl Cursive Unlooped" panose="02000000000000000000" pitchFamily="2" charset="0"/>
              </a:rPr>
            </a:br>
            <a:r>
              <a:rPr lang="en-GB" sz="4000" b="1" dirty="0" smtClean="0">
                <a:latin typeface="Twinkl Cursive Unlooped" panose="02000000000000000000" pitchFamily="2" charset="0"/>
              </a:rPr>
              <a:t/>
            </a:r>
            <a:br>
              <a:rPr lang="en-GB" sz="4000" b="1" dirty="0" smtClean="0">
                <a:latin typeface="Twinkl Cursive Unlooped" panose="02000000000000000000" pitchFamily="2" charset="0"/>
              </a:rPr>
            </a:br>
            <a:r>
              <a:rPr lang="en-GB" sz="4000" b="1" dirty="0" smtClean="0">
                <a:latin typeface="Twinkl Cursive Unlooped" panose="02000000000000000000" pitchFamily="2" charset="0"/>
              </a:rPr>
              <a:t>By  Alex Deacon</a:t>
            </a:r>
            <a:br>
              <a:rPr lang="en-GB" sz="4000" b="1" dirty="0" smtClean="0">
                <a:latin typeface="Twinkl Cursive Unlooped" panose="02000000000000000000" pitchFamily="2" charset="0"/>
              </a:rPr>
            </a:br>
            <a:endParaRPr lang="en-GB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839821" y="-15009"/>
            <a:ext cx="6667169" cy="6935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92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70609"/>
            <a:ext cx="4286250" cy="3933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6296" y="706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982" y="4264583"/>
            <a:ext cx="4368331" cy="194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2800" b="1" dirty="0">
                <a:solidFill>
                  <a:schemeClr val="bg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LO: 1) To ask a range of questions </a:t>
            </a:r>
            <a:r>
              <a:rPr lang="en-GB" sz="2800" b="1" dirty="0" smtClean="0">
                <a:solidFill>
                  <a:schemeClr val="bg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Investigate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b="1" dirty="0" smtClean="0">
                <a:solidFill>
                  <a:srgbClr val="7F7F7F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GB" sz="2000" b="1" dirty="0">
                <a:solidFill>
                  <a:srgbClr val="7F7F7F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can use a question mark</a:t>
            </a:r>
            <a:endParaRPr lang="en-GB" sz="2800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7F7F7F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the ‘</a:t>
            </a:r>
            <a:r>
              <a:rPr lang="en-GB" sz="2000" b="1" dirty="0" err="1">
                <a:solidFill>
                  <a:srgbClr val="7F7F7F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</a:t>
            </a:r>
            <a:r>
              <a:rPr lang="en-GB" sz="2000" b="1" dirty="0">
                <a:solidFill>
                  <a:srgbClr val="7F7F7F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’ grapheme</a:t>
            </a:r>
            <a:endParaRPr lang="en-GB" sz="2800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7F7F7F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can make predictions</a:t>
            </a:r>
            <a:endParaRPr lang="en-GB" sz="2800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0268" y="53227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 smtClean="0">
                <a:latin typeface="Twinkl Cursive Unlooped" panose="02000000000000000000" pitchFamily="2" charset="0"/>
              </a:rPr>
              <a:t>Challenge: Let’s predict what the mystery </a:t>
            </a:r>
            <a:r>
              <a:rPr lang="en-GB" sz="3200" dirty="0">
                <a:latin typeface="Twinkl Cursive Unlooped" panose="02000000000000000000" pitchFamily="2" charset="0"/>
              </a:rPr>
              <a:t>object could </a:t>
            </a:r>
            <a:r>
              <a:rPr lang="en-GB" sz="3200" dirty="0" smtClean="0">
                <a:latin typeface="Twinkl Cursive Unlooped" panose="02000000000000000000" pitchFamily="2" charset="0"/>
              </a:rPr>
              <a:t>be…</a:t>
            </a:r>
            <a:endParaRPr lang="en-GB" sz="3200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8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68" y="181709"/>
            <a:ext cx="10642293" cy="6484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9" y="2557856"/>
            <a:ext cx="8817997" cy="1731993"/>
          </a:xfrm>
        </p:spPr>
        <p:txBody>
          <a:bodyPr/>
          <a:lstStyle/>
          <a:p>
            <a:r>
              <a:rPr lang="en-GB" dirty="0" smtClean="0"/>
              <a:t>What could it BE?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452" t="33113" r="25816" b="-342"/>
          <a:stretch/>
        </p:blipFill>
        <p:spPr>
          <a:xfrm>
            <a:off x="0" y="0"/>
            <a:ext cx="2059388" cy="15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7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134" y="47762"/>
            <a:ext cx="9614452" cy="6810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7" y="43785"/>
            <a:ext cx="10948946" cy="1188720"/>
          </a:xfrm>
        </p:spPr>
        <p:txBody>
          <a:bodyPr/>
          <a:lstStyle/>
          <a:p>
            <a:r>
              <a:rPr lang="en-GB" dirty="0" smtClean="0"/>
              <a:t>Talk to the hand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93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70609"/>
            <a:ext cx="4286250" cy="3933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6296" y="706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982" y="4264583"/>
            <a:ext cx="4368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2800" b="1" dirty="0">
                <a:solidFill>
                  <a:schemeClr val="bg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LO: </a:t>
            </a:r>
            <a:r>
              <a:rPr lang="en-GB" sz="2800" b="1" dirty="0" smtClean="0">
                <a:solidFill>
                  <a:schemeClr val="bg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800" b="1" dirty="0">
                <a:solidFill>
                  <a:schemeClr val="bg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To use adjectives to describe</a:t>
            </a:r>
          </a:p>
          <a:p>
            <a:pPr algn="just">
              <a:spcAft>
                <a:spcPts val="0"/>
              </a:spcAft>
            </a:pP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I can use a range of adjectives</a:t>
            </a:r>
          </a:p>
          <a:p>
            <a:pPr algn="just">
              <a:spcAft>
                <a:spcPts val="0"/>
              </a:spcAft>
            </a:pP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	I can name parts of </a:t>
            </a:r>
            <a:r>
              <a:rPr lang="en-GB" b="1" dirty="0" err="1">
                <a:solidFill>
                  <a:schemeClr val="bg1">
                    <a:lumMod val="85000"/>
                  </a:schemeClr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Beegu’s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Body </a:t>
            </a:r>
          </a:p>
          <a:p>
            <a:pPr algn="just">
              <a:spcAft>
                <a:spcPts val="0"/>
              </a:spcAft>
            </a:pP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•	I can use the conjunction and Sounding out (vocabulary drop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b="1" dirty="0">
              <a:solidFill>
                <a:schemeClr val="bg1">
                  <a:lumMod val="85000"/>
                </a:schemeClr>
              </a:solidFill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0125" y="190368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Activity: Write a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description of the alien using Role on the wall (attached). </a:t>
            </a:r>
            <a:endParaRPr lang="en-GB" sz="2400" b="1" dirty="0" smtClean="0">
              <a:solidFill>
                <a:schemeClr val="bg1">
                  <a:lumMod val="50000"/>
                </a:schemeClr>
              </a:solidFill>
              <a:latin typeface="Twinkl Cursive Unlooped" panose="02000000000000000000" pitchFamily="2" charset="0"/>
            </a:endParaRPr>
          </a:p>
          <a:p>
            <a:endParaRPr lang="en-GB" sz="2400" dirty="0">
              <a:solidFill>
                <a:schemeClr val="bg1">
                  <a:lumMod val="50000"/>
                </a:schemeClr>
              </a:solidFill>
              <a:latin typeface="Twinkl Cursive Unlooped" panose="02000000000000000000" pitchFamily="2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Make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sure that there is editing within the shared write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Twinkl Cursive Unlooped" panose="02000000000000000000" pitchFamily="2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e.g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. “Is there another word we could use instead of repeating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Beegu’s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 name?”</a:t>
            </a:r>
          </a:p>
          <a:p>
            <a:endParaRPr lang="en-GB" sz="2400" dirty="0">
              <a:solidFill>
                <a:schemeClr val="bg1">
                  <a:lumMod val="50000"/>
                </a:schemeClr>
              </a:solidFill>
              <a:latin typeface="Twinkl Cursive Unlooped" panose="02000000000000000000" pitchFamily="2" charset="0"/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Challenge children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by asking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: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Twinkl Cursive Unlooped" panose="02000000000000000000" pitchFamily="2" charset="0"/>
            </a:endParaRPr>
          </a:p>
          <a:p>
            <a:endParaRPr lang="en-GB" sz="2400" dirty="0">
              <a:solidFill>
                <a:schemeClr val="bg1">
                  <a:lumMod val="50000"/>
                </a:schemeClr>
              </a:solidFill>
              <a:latin typeface="Twinkl Cursive Unlooped" panose="02000000000000000000" pitchFamily="2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Does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the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alien look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dangerous? </a:t>
            </a:r>
          </a:p>
          <a:p>
            <a:endParaRPr lang="en-GB" sz="2400" dirty="0">
              <a:solidFill>
                <a:schemeClr val="bg1">
                  <a:lumMod val="50000"/>
                </a:schemeClr>
              </a:solidFill>
              <a:latin typeface="Twinkl Cursive Unlooped" panose="02000000000000000000" pitchFamily="2" charset="0"/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Does the alien look happy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Twinkl Cursive Unlooped" panose="02000000000000000000" pitchFamily="2" charset="0"/>
              </a:rPr>
              <a:t>?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7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87" y="335062"/>
            <a:ext cx="9285384" cy="6522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7" y="43785"/>
            <a:ext cx="10948946" cy="1140959"/>
          </a:xfrm>
        </p:spPr>
        <p:txBody>
          <a:bodyPr/>
          <a:lstStyle/>
          <a:p>
            <a:r>
              <a:rPr lang="en-GB" dirty="0" smtClean="0"/>
              <a:t>ROLL ON THE WALL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49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2" y="177513"/>
            <a:ext cx="3369233" cy="1188720"/>
          </a:xfrm>
        </p:spPr>
        <p:txBody>
          <a:bodyPr/>
          <a:lstStyle/>
          <a:p>
            <a:r>
              <a:rPr lang="en-GB" dirty="0" smtClean="0"/>
              <a:t>Jigsaw activity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015" y="0"/>
            <a:ext cx="9321049" cy="6917635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245455" y="-41368"/>
            <a:ext cx="9574792" cy="7290217"/>
          </a:xfrm>
          <a:custGeom>
            <a:avLst/>
            <a:gdLst>
              <a:gd name="connsiteX0" fmla="*/ 435999 w 9574792"/>
              <a:gd name="connsiteY0" fmla="*/ 73173 h 7290217"/>
              <a:gd name="connsiteX1" fmla="*/ 6081425 w 9574792"/>
              <a:gd name="connsiteY1" fmla="*/ 6911295 h 7290217"/>
              <a:gd name="connsiteX2" fmla="*/ 6081425 w 9574792"/>
              <a:gd name="connsiteY2" fmla="*/ 6911295 h 7290217"/>
              <a:gd name="connsiteX3" fmla="*/ 4666093 w 9574792"/>
              <a:gd name="connsiteY3" fmla="*/ 97027 h 7290217"/>
              <a:gd name="connsiteX4" fmla="*/ 7210510 w 9574792"/>
              <a:gd name="connsiteY4" fmla="*/ 3627406 h 7290217"/>
              <a:gd name="connsiteX5" fmla="*/ 8888235 w 9574792"/>
              <a:gd name="connsiteY5" fmla="*/ 4231705 h 7290217"/>
              <a:gd name="connsiteX6" fmla="*/ 8888235 w 9574792"/>
              <a:gd name="connsiteY6" fmla="*/ 33417 h 7290217"/>
              <a:gd name="connsiteX7" fmla="*/ 523463 w 9574792"/>
              <a:gd name="connsiteY7" fmla="*/ 6871538 h 7290217"/>
              <a:gd name="connsiteX8" fmla="*/ 841515 w 9574792"/>
              <a:gd name="connsiteY8" fmla="*/ 6577340 h 7290217"/>
              <a:gd name="connsiteX9" fmla="*/ 3727839 w 9574792"/>
              <a:gd name="connsiteY9" fmla="*/ 4009069 h 729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74792" h="7290217">
                <a:moveTo>
                  <a:pt x="435999" y="73173"/>
                </a:moveTo>
                <a:lnTo>
                  <a:pt x="6081425" y="6911295"/>
                </a:lnTo>
                <a:lnTo>
                  <a:pt x="6081425" y="6911295"/>
                </a:lnTo>
                <a:cubicBezTo>
                  <a:pt x="5845536" y="5775584"/>
                  <a:pt x="4477912" y="644342"/>
                  <a:pt x="4666093" y="97027"/>
                </a:cubicBezTo>
                <a:cubicBezTo>
                  <a:pt x="4854274" y="-450288"/>
                  <a:pt x="6506820" y="2938293"/>
                  <a:pt x="7210510" y="3627406"/>
                </a:cubicBezTo>
                <a:cubicBezTo>
                  <a:pt x="7914200" y="4316519"/>
                  <a:pt x="8608614" y="4830703"/>
                  <a:pt x="8888235" y="4231705"/>
                </a:cubicBezTo>
                <a:cubicBezTo>
                  <a:pt x="9167856" y="3632707"/>
                  <a:pt x="10282364" y="-406555"/>
                  <a:pt x="8888235" y="33417"/>
                </a:cubicBezTo>
                <a:cubicBezTo>
                  <a:pt x="7494106" y="473389"/>
                  <a:pt x="1864583" y="5780884"/>
                  <a:pt x="523463" y="6871538"/>
                </a:cubicBezTo>
                <a:cubicBezTo>
                  <a:pt x="-817657" y="7962192"/>
                  <a:pt x="841515" y="6577340"/>
                  <a:pt x="841515" y="6577340"/>
                </a:cubicBezTo>
                <a:lnTo>
                  <a:pt x="3727839" y="4009069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1511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b976e31-d3d6-4222-8566-9debf25a7146" xsi:nil="true"/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8" ma:contentTypeDescription="Create a new document." ma:contentTypeScope="" ma:versionID="f690232ced66c7425daea09fbafd805f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bbde35522deb102a951f815fe751225a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75A23-75CA-4614-9647-C9B2CE742CA2}">
  <ds:schemaRefs>
    <ds:schemaRef ds:uri="71af3243-3dd4-4a8d-8c0d-dd76da1f02a5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6c05727-aa75-4e4a-9b5f-8a80a1165891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C347C9-9E82-4EC3-853D-3B3C8FFB7708}"/>
</file>

<file path=docProps/app.xml><?xml version="1.0" encoding="utf-8"?>
<Properties xmlns="http://schemas.openxmlformats.org/officeDocument/2006/extended-properties" xmlns:vt="http://schemas.openxmlformats.org/officeDocument/2006/docPropsVTypes">
  <Template>Parcel design</Template>
  <TotalTime>0</TotalTime>
  <Words>322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Chalkduster</vt:lpstr>
      <vt:lpstr>Gill Sans MT</vt:lpstr>
      <vt:lpstr>Symbol</vt:lpstr>
      <vt:lpstr>Times New Roman</vt:lpstr>
      <vt:lpstr>Twinkl Cursive Unlooped</vt:lpstr>
      <vt:lpstr>Parcel</vt:lpstr>
      <vt:lpstr>beegu</vt:lpstr>
      <vt:lpstr>Alex Deacon  Beegu</vt:lpstr>
      <vt:lpstr>  Beegu  By  Alex Deacon </vt:lpstr>
      <vt:lpstr>PowerPoint Presentation</vt:lpstr>
      <vt:lpstr>What could it BE?</vt:lpstr>
      <vt:lpstr>Talk to the hand</vt:lpstr>
      <vt:lpstr>PowerPoint Presentation</vt:lpstr>
      <vt:lpstr>ROLL ON THE WALL</vt:lpstr>
      <vt:lpstr>Jigsaw activity</vt:lpstr>
      <vt:lpstr>PowerPoint Presentation</vt:lpstr>
      <vt:lpstr> a letter for Beegu…</vt:lpstr>
      <vt:lpstr>Letter from beegu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2024-01-07T12:44:43Z</dcterms:created>
  <dcterms:modified xsi:type="dcterms:W3CDTF">2024-01-07T21:36:51Z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