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4"/>
  </p:sldMasterIdLst>
  <p:notesMasterIdLst>
    <p:notesMasterId r:id="rId44"/>
  </p:notesMasterIdLst>
  <p:handoutMasterIdLst>
    <p:handoutMasterId r:id="rId45"/>
  </p:handoutMasterIdLst>
  <p:sldIdLst>
    <p:sldId id="285" r:id="rId5"/>
    <p:sldId id="286" r:id="rId6"/>
    <p:sldId id="289" r:id="rId7"/>
    <p:sldId id="287" r:id="rId8"/>
    <p:sldId id="288" r:id="rId9"/>
    <p:sldId id="290" r:id="rId10"/>
    <p:sldId id="291" r:id="rId11"/>
    <p:sldId id="292" r:id="rId12"/>
    <p:sldId id="293" r:id="rId13"/>
    <p:sldId id="294" r:id="rId14"/>
    <p:sldId id="299" r:id="rId15"/>
    <p:sldId id="296" r:id="rId16"/>
    <p:sldId id="297" r:id="rId17"/>
    <p:sldId id="298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4" r:id="rId39"/>
    <p:sldId id="320" r:id="rId40"/>
    <p:sldId id="321" r:id="rId41"/>
    <p:sldId id="322" r:id="rId42"/>
    <p:sldId id="323" r:id="rId4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08860-00D7-4319-85C7-502DB5FE80F5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40B86-A648-471B-8C73-1AF3946E1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48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38646-CEA8-41F9-BD9F-D1FA107D99CC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40C8-62D2-4EA7-B200-D3B8C06A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9389-D342-42C9-A280-8ADE336DA885}" type="datetime1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ED82-9221-4209-9FC6-897FECC94D85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5C5F-8991-4788-8021-97F7E97CAA77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732C-99B6-468D-8E86-54127C661C29}" type="datetime1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6AA6-1553-455E-A701-5DB89675312A}" type="datetime1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D05-0AAA-4191-8602-39A011BE220C}" type="datetime1">
              <a:rPr lang="en-US" smtClean="0"/>
              <a:t>11/21/2023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8012-90E5-4BF2-B13D-6DEC2EE5E086}" type="datetime1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2E2D-C320-4C5E-98F1-D60DBA71A352}" type="datetime1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C99D-E4E2-4DDF-8629-131208CB18B0}" type="datetime1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CF4-5FC9-46F3-B596-BE1F927BA2F1}" type="datetime1">
              <a:rPr lang="en-US" smtClean="0"/>
              <a:t>11/21/2023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F1ABFC0-89FE-4355-9E74-11DC57FEA97E}" type="datetime1">
              <a:rPr lang="en-US" smtClean="0"/>
              <a:t>11/21/2023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9B8B6D2-5532-4B59-9C5A-AB106F128946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metoffice.gov.uk/weather/videos#?tab=feature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xofEmo3H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bbc.co.uk/bitesize/topics/zkbbkqt/articles/zn34r2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bNfkpbxXU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bbc.co.uk/bitesize/clips/zybq6s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EFBXRkKD2t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Twinkl Cursive Unlooped" panose="02000000000000000000" pitchFamily="2" charset="0"/>
              </a:rPr>
              <a:t>Wild Weather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  <a:latin typeface="Twinkl Cursive Unlooped" panose="02000000000000000000" pitchFamily="2" charset="0"/>
              </a:rPr>
              <a:t>Biology</a:t>
            </a:r>
            <a:r>
              <a:rPr lang="en-US" sz="3200" dirty="0" err="1" smtClean="0">
                <a:solidFill>
                  <a:srgbClr val="FFFFFF"/>
                </a:solidFill>
                <a:latin typeface="Twinkl" panose="02000000000000000000" pitchFamily="2" charset="0"/>
              </a:rPr>
              <a:t>y</a:t>
            </a:r>
            <a:endParaRPr lang="en-US" sz="3200" dirty="0">
              <a:solidFill>
                <a:srgbClr val="FFFFFF"/>
              </a:solidFill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47" y="1188438"/>
            <a:ext cx="5869576" cy="50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35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Twinkl Cursive Unlooped" panose="02000000000000000000" pitchFamily="2" charset="0"/>
              </a:rPr>
              <a:t>Observing the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411" y="2309030"/>
            <a:ext cx="3131208" cy="4231649"/>
          </a:xfrm>
          <a:prstGeom prst="rect">
            <a:avLst/>
          </a:prstGeom>
        </p:spPr>
      </p:pic>
      <p:pic>
        <p:nvPicPr>
          <p:cNvPr id="5" name="Picture 8" descr="Image result for camera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69" y="4855410"/>
            <a:ext cx="2099945" cy="17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2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Cursive Unlooped" panose="02000000000000000000" pitchFamily="2" charset="0"/>
              </a:rPr>
              <a:t>Weather forecast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Twinkl Cursive Unlooped" panose="02000000000000000000" pitchFamily="2" charset="0"/>
                <a:hlinkClick r:id="rId2"/>
              </a:rPr>
              <a:t>Weather forecast video - Met Office</a:t>
            </a:r>
            <a:endParaRPr lang="en-GB" dirty="0">
              <a:latin typeface="Twinkl Cursive Un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359" y="2998792"/>
            <a:ext cx="6084979" cy="34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6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Cursive Unlooped" panose="02000000000000000000" pitchFamily="2" charset="0"/>
              </a:rPr>
              <a:t>Weather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winkl Cursive Unlooped" panose="02000000000000000000" pitchFamily="2" charset="0"/>
              </a:rPr>
              <a:t>You are now going to practice being a weather reporter using the symbols to show us on the map what the weather will be like.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788" y="3039277"/>
            <a:ext cx="2944041" cy="3675303"/>
          </a:xfrm>
          <a:prstGeom prst="rect">
            <a:avLst/>
          </a:prstGeom>
        </p:spPr>
      </p:pic>
      <p:pic>
        <p:nvPicPr>
          <p:cNvPr id="5" name="Picture 8" descr="Image result for camera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9" y="4794450"/>
            <a:ext cx="2099945" cy="17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4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400" dirty="0">
                <a:latin typeface="Twinkl Cursive Unlooped" panose="02000000000000000000" pitchFamily="2" charset="0"/>
              </a:rPr>
              <a:t>L.O: To understand how the weather they have observed outside is typical (or not) of the weather for the season.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661" y="3648892"/>
            <a:ext cx="2591772" cy="29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75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Observing the weather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98917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Twinkl Cursive Unlooped" panose="02000000000000000000" pitchFamily="2" charset="0"/>
              </a:rPr>
              <a:t>Observe weather in the morning and now.</a:t>
            </a:r>
          </a:p>
          <a:p>
            <a:pPr algn="ctr"/>
            <a:r>
              <a:rPr lang="en-GB" dirty="0">
                <a:latin typeface="Twinkl Cursive Unlooped" panose="02000000000000000000" pitchFamily="2" charset="0"/>
              </a:rPr>
              <a:t> 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What were you expecting today when you went to watch the weather? 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Were you surprised by it? 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What season are we in? 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What is the weather normally like at this time of year? 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What do we expect the weather to be like tomorrow? </a:t>
            </a:r>
          </a:p>
          <a:p>
            <a:r>
              <a:rPr lang="en-GB" dirty="0">
                <a:latin typeface="Twinkl Cursive Unlooped" panose="02000000000000000000" pitchFamily="2" charset="0"/>
              </a:rPr>
              <a:t>How can we tell? </a:t>
            </a:r>
          </a:p>
        </p:txBody>
      </p:sp>
    </p:spTree>
    <p:extLst>
      <p:ext uri="{BB962C8B-B14F-4D97-AF65-F5344CB8AC3E}">
        <p14:creationId xmlns:p14="http://schemas.microsoft.com/office/powerpoint/2010/main" val="357306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492" y="594722"/>
            <a:ext cx="8288372" cy="1188720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Tell me about the seasons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Twinkl Cursive Unlooped" panose="02000000000000000000" pitchFamily="2" charset="0"/>
              </a:rPr>
              <a:t>On the sheets of paper around the class can you draw or write something that you know about that season. It might be a memory you have of that season</a:t>
            </a:r>
            <a:r>
              <a:rPr lang="en-GB" sz="2400" dirty="0">
                <a:latin typeface="Twinkl" panose="02000000000000000000" pitchFamily="2" charset="0"/>
              </a:rPr>
              <a:t>. </a:t>
            </a:r>
          </a:p>
        </p:txBody>
      </p:sp>
      <p:pic>
        <p:nvPicPr>
          <p:cNvPr id="2050" name="Picture 2" descr="Image result for seas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97" y="4271554"/>
            <a:ext cx="36861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camera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69" y="4855410"/>
            <a:ext cx="2099945" cy="17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0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Autumn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9291" y="2452587"/>
            <a:ext cx="5538651" cy="40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7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836567"/>
            <a:ext cx="74390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1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8" y="390525"/>
            <a:ext cx="7286762" cy="55543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956" y="6248791"/>
            <a:ext cx="846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https://www.youtube.com/watch?v=GRxofEmo3HA</a:t>
            </a:r>
            <a:r>
              <a:rPr lang="en-GB" dirty="0"/>
              <a:t> Play will children make their collages </a:t>
            </a:r>
          </a:p>
        </p:txBody>
      </p:sp>
    </p:spTree>
    <p:extLst>
      <p:ext uri="{BB962C8B-B14F-4D97-AF65-F5344CB8AC3E}">
        <p14:creationId xmlns:p14="http://schemas.microsoft.com/office/powerpoint/2010/main" val="252393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Lesson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n-GB" sz="2800" b="1" dirty="0">
                <a:latin typeface="Twinkl Cursive Unlooped Thin" panose="02000000000000000000" pitchFamily="2" charset="0"/>
              </a:rPr>
              <a:t>L.O: To suggest how to dress appropriately for different weather conditions</a:t>
            </a:r>
            <a:r>
              <a:rPr lang="en-GB" sz="2800" dirty="0">
                <a:latin typeface="Twinkl" panose="02000000000000000000" pitchFamily="2" charset="0"/>
              </a:rPr>
              <a:t>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816" y="3206860"/>
            <a:ext cx="3403963" cy="34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60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Lesson 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3600" dirty="0">
                <a:latin typeface="Twinkl Cursive Unlooped" panose="02000000000000000000" pitchFamily="2" charset="0"/>
              </a:rPr>
              <a:t>L.O: To understand day length changes each day and varies from season to season</a:t>
            </a:r>
            <a:r>
              <a:rPr lang="en-GB" sz="2800" dirty="0">
                <a:latin typeface="Twinkl" panose="02000000000000000000" pitchFamily="2" charset="0"/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38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 dirty="0">
                <a:latin typeface="Twinkl Cursive Unlooped" panose="02000000000000000000" pitchFamily="2" charset="0"/>
              </a:rPr>
              <a:t>Questions </a:t>
            </a:r>
            <a:br>
              <a:rPr lang="en-GB" b="1" dirty="0">
                <a:latin typeface="Twinkl Cursive Unlooped" panose="02000000000000000000" pitchFamily="2" charset="0"/>
              </a:rPr>
            </a:br>
            <a:r>
              <a:rPr lang="en-GB" b="1" dirty="0">
                <a:latin typeface="Twinkl Cursive Unlooped" panose="02000000000000000000" pitchFamily="2" charset="0"/>
              </a:rPr>
              <a:t>(Print and take these outside with you)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Twinkl Cursive Unlooped" panose="02000000000000000000" pitchFamily="2" charset="0"/>
              </a:rPr>
              <a:t>Can you always see your shadow? </a:t>
            </a:r>
          </a:p>
          <a:p>
            <a:r>
              <a:rPr lang="en-GB" sz="2400" dirty="0">
                <a:latin typeface="Twinkl Cursive Unlooped" panose="02000000000000000000" pitchFamily="2" charset="0"/>
              </a:rPr>
              <a:t>Does your shadow always look like that? </a:t>
            </a:r>
          </a:p>
          <a:p>
            <a:r>
              <a:rPr lang="en-GB" sz="2400" dirty="0">
                <a:latin typeface="Twinkl Cursive Unlooped" panose="02000000000000000000" pitchFamily="2" charset="0"/>
              </a:rPr>
              <a:t>What was your shadow like when you walked to school this morning? </a:t>
            </a:r>
          </a:p>
          <a:p>
            <a:r>
              <a:rPr lang="en-GB" sz="2400" dirty="0">
                <a:latin typeface="Twinkl Cursive Unlooped" panose="02000000000000000000" pitchFamily="2" charset="0"/>
              </a:rPr>
              <a:t>What do you think your shadow will look like this evening? </a:t>
            </a:r>
          </a:p>
        </p:txBody>
      </p:sp>
    </p:spTree>
    <p:extLst>
      <p:ext uri="{BB962C8B-B14F-4D97-AF65-F5344CB8AC3E}">
        <p14:creationId xmlns:p14="http://schemas.microsoft.com/office/powerpoint/2010/main" val="1660818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Shadows</a:t>
            </a:r>
            <a:r>
              <a:rPr lang="en-GB" dirty="0">
                <a:latin typeface="Twinkl" panose="02000000000000000000" pitchFamily="2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Twinkl Cursive Unlooped" panose="02000000000000000000" pitchFamily="2" charset="0"/>
              </a:rPr>
              <a:t>Shadows will get longer during the day and will be at their longest at dusk, before the sun sets.</a:t>
            </a:r>
          </a:p>
          <a:p>
            <a:pPr marL="0" indent="0">
              <a:buNone/>
            </a:pPr>
            <a:endParaRPr lang="en-GB" sz="2400" dirty="0">
              <a:latin typeface="Twinkl Cursive Unlooped" panose="02000000000000000000" pitchFamily="2" charset="0"/>
            </a:endParaRPr>
          </a:p>
          <a:p>
            <a:pPr marL="0" indent="0" algn="ctr">
              <a:buNone/>
            </a:pPr>
            <a:r>
              <a:rPr lang="en-GB" dirty="0">
                <a:latin typeface="Twinkl Cursive Unlooped" panose="02000000000000000000" pitchFamily="2" charset="0"/>
                <a:hlinkClick r:id="rId2"/>
              </a:rPr>
              <a:t>https://www.bbc.co.uk/bitesize/topics/zkbbkqt/articles/zn34r2p</a:t>
            </a:r>
            <a:r>
              <a:rPr lang="en-GB" dirty="0">
                <a:latin typeface="Twinkl Cursive Unlooped" panose="02000000000000000000" pitchFamily="2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807" y="4628484"/>
            <a:ext cx="2819128" cy="17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1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Night and Day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Twinkl Cursive Unlooped" panose="02000000000000000000" pitchFamily="2" charset="0"/>
              </a:rPr>
              <a:t>Get a globe and torch to demonstrate how the sun doesn’t move and how the earth moves to make night and day</a:t>
            </a:r>
            <a:r>
              <a:rPr lang="en-GB" sz="2400" dirty="0">
                <a:latin typeface="Twinkl" panose="02000000000000000000" pitchFamily="2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190" y="4291084"/>
            <a:ext cx="23241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6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Shadow puppets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469" y="2468632"/>
            <a:ext cx="5347062" cy="3711874"/>
          </a:xfrm>
          <a:prstGeom prst="rect">
            <a:avLst/>
          </a:prstGeom>
        </p:spPr>
      </p:pic>
      <p:pic>
        <p:nvPicPr>
          <p:cNvPr id="5" name="Picture 8" descr="Image result for camera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69" y="4855410"/>
            <a:ext cx="2099945" cy="17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08" y="3788228"/>
            <a:ext cx="2277207" cy="23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45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LESSON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800" dirty="0">
                <a:latin typeface="Twinkl Cursive Unlooped" panose="02000000000000000000" pitchFamily="2" charset="0"/>
              </a:rPr>
              <a:t>L.O: To consider what effect rain has on us and our daily lives</a:t>
            </a:r>
            <a:r>
              <a:rPr lang="en-GB" sz="2800" dirty="0">
                <a:latin typeface="Twinkl" panose="02000000000000000000" pitchFamily="2" charset="0"/>
              </a:rPr>
              <a:t>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840" y="3465811"/>
            <a:ext cx="2414709" cy="27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6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469" y="627018"/>
            <a:ext cx="8062395" cy="5113010"/>
          </a:xfrm>
        </p:spPr>
        <p:txBody>
          <a:bodyPr>
            <a:normAutofit/>
          </a:bodyPr>
          <a:lstStyle/>
          <a:p>
            <a:r>
              <a:rPr lang="en-GB" sz="2800" dirty="0">
                <a:hlinkClick r:id="rId2"/>
              </a:rPr>
              <a:t>https://www.youtube.com/watch?v=ubNfkpbxXUs</a:t>
            </a:r>
            <a:r>
              <a:rPr lang="en-GB" sz="2800" dirty="0"/>
              <a:t> </a:t>
            </a:r>
          </a:p>
          <a:p>
            <a:endParaRPr lang="en-GB" sz="3200" i="1" dirty="0">
              <a:latin typeface="Twinkl" panose="02000000000000000000" pitchFamily="2" charset="0"/>
            </a:endParaRPr>
          </a:p>
          <a:p>
            <a:endParaRPr lang="en-GB" sz="3200" i="1" dirty="0">
              <a:latin typeface="Twinkl" panose="02000000000000000000" pitchFamily="2" charset="0"/>
            </a:endParaRPr>
          </a:p>
          <a:p>
            <a:pPr algn="ctr"/>
            <a:r>
              <a:rPr lang="en-GB" sz="3200" dirty="0">
                <a:latin typeface="Twinkl Cursive Unlooped" panose="02000000000000000000" pitchFamily="2" charset="0"/>
              </a:rPr>
              <a:t>What can you hear? </a:t>
            </a:r>
          </a:p>
          <a:p>
            <a:pPr algn="ctr"/>
            <a:r>
              <a:rPr lang="en-GB" sz="3200" dirty="0">
                <a:latin typeface="Twinkl Cursive Unlooped" panose="02000000000000000000" pitchFamily="2" charset="0"/>
              </a:rPr>
              <a:t>What does it remind you of? </a:t>
            </a:r>
          </a:p>
          <a:p>
            <a:pPr algn="ctr"/>
            <a:r>
              <a:rPr lang="en-GB" sz="3200" dirty="0">
                <a:latin typeface="Twinkl Cursive Unlooped" panose="02000000000000000000" pitchFamily="2" charset="0"/>
              </a:rPr>
              <a:t>How does it make you feel? </a:t>
            </a:r>
          </a:p>
        </p:txBody>
      </p:sp>
    </p:spTree>
    <p:extLst>
      <p:ext uri="{BB962C8B-B14F-4D97-AF65-F5344CB8AC3E}">
        <p14:creationId xmlns:p14="http://schemas.microsoft.com/office/powerpoint/2010/main" val="2873253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https://www.bbc.co.uk/bitesize/clips/zybq6sg</a:t>
            </a:r>
            <a:r>
              <a:rPr lang="en-GB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0007" y="2638425"/>
            <a:ext cx="5551986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89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Rain Gauge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2849" y="2333625"/>
            <a:ext cx="3161413" cy="4330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5291" y="2995749"/>
            <a:ext cx="48071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We are going to make a weather station over the next few weeks. Today we are focusing on rain and we are going to make a rain gauge. </a:t>
            </a:r>
          </a:p>
        </p:txBody>
      </p:sp>
      <p:pic>
        <p:nvPicPr>
          <p:cNvPr id="6" name="Picture 8" descr="Image result for camera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35" y="4924745"/>
            <a:ext cx="2099945" cy="17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57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Recording</a:t>
            </a:r>
            <a:r>
              <a:rPr lang="en-GB" dirty="0">
                <a:latin typeface="Twinkl" panose="02000000000000000000" pitchFamily="2" charset="0"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954" y="2281774"/>
            <a:ext cx="3309257" cy="439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68" y="2281774"/>
            <a:ext cx="3510716" cy="43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4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750407"/>
            <a:ext cx="5807023" cy="48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4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Lesson 5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674" y="3213625"/>
            <a:ext cx="3600994" cy="330841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Twinkl Cursive Unlooped" panose="02000000000000000000" pitchFamily="2" charset="0"/>
              </a:rPr>
              <a:t>Weather Stations- Wind Direction</a:t>
            </a:r>
            <a:endParaRPr lang="en-GB" sz="3600" dirty="0"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64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433" y="1008235"/>
            <a:ext cx="7729728" cy="1188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Twinkl" panose="02000000000000000000" pitchFamily="2" charset="0"/>
              </a:rPr>
              <a:t/>
            </a:r>
            <a:br>
              <a:rPr lang="en-GB" sz="4000" dirty="0">
                <a:solidFill>
                  <a:srgbClr val="FF0000"/>
                </a:solidFill>
                <a:latin typeface="Twinkl" panose="02000000000000000000" pitchFamily="2" charset="0"/>
              </a:rPr>
            </a:br>
            <a:r>
              <a:rPr lang="en-GB" sz="4000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CHECK YOUR RAIN GAUGE!</a:t>
            </a:r>
            <a:r>
              <a:rPr lang="en-GB" sz="4000" dirty="0">
                <a:solidFill>
                  <a:srgbClr val="FF0000"/>
                </a:solidFill>
                <a:latin typeface="Twinkl" panose="02000000000000000000" pitchFamily="2" charset="0"/>
              </a:rPr>
              <a:t/>
            </a:r>
            <a:br>
              <a:rPr lang="en-GB" sz="4000" dirty="0">
                <a:solidFill>
                  <a:srgbClr val="FF0000"/>
                </a:solidFill>
                <a:latin typeface="Twinkl" panose="02000000000000000000" pitchFamily="2" charset="0"/>
              </a:rPr>
            </a:b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99004"/>
            <a:ext cx="7729728" cy="1254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solidFill>
                <a:srgbClr val="FF0000"/>
              </a:solidFill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46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Twinkl Cursive Unlooped" panose="02000000000000000000" pitchFamily="2" charset="0"/>
              </a:rPr>
              <a:t>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81587"/>
            <a:ext cx="7729728" cy="3771464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Was it windy outside at playtime today?</a:t>
            </a:r>
          </a:p>
          <a:p>
            <a:r>
              <a:rPr lang="en-GB" sz="2800" dirty="0">
                <a:latin typeface="Twinkl Cursive Unlooped" panose="02000000000000000000" pitchFamily="2" charset="0"/>
              </a:rPr>
              <a:t>How do you know if it was or wasn't? </a:t>
            </a:r>
          </a:p>
          <a:p>
            <a:r>
              <a:rPr lang="en-GB" sz="2800" dirty="0">
                <a:latin typeface="Twinkl Cursive Unlooped" panose="02000000000000000000" pitchFamily="2" charset="0"/>
              </a:rPr>
              <a:t>How can we tell if the wind is blowing?</a:t>
            </a:r>
          </a:p>
          <a:p>
            <a:r>
              <a:rPr lang="en-GB" sz="2800" dirty="0">
                <a:latin typeface="Twinkl Cursive Unlooped" panose="02000000000000000000" pitchFamily="2" charset="0"/>
              </a:rPr>
              <a:t> We can't see the wind so how do we know?</a:t>
            </a:r>
          </a:p>
          <a:p>
            <a:r>
              <a:rPr lang="en-GB" sz="2800" dirty="0">
                <a:latin typeface="Twinkl Cursive Unlooped" panose="02000000000000000000" pitchFamily="2" charset="0"/>
              </a:rPr>
              <a:t>When is the wind useful? </a:t>
            </a:r>
          </a:p>
          <a:p>
            <a:r>
              <a:rPr lang="en-GB" sz="2800" dirty="0">
                <a:latin typeface="Twinkl Cursive Unlooped" panose="02000000000000000000" pitchFamily="2" charset="0"/>
              </a:rPr>
              <a:t>Why would some people need to know which direction the wind is blowing?  </a:t>
            </a:r>
          </a:p>
        </p:txBody>
      </p:sp>
    </p:spTree>
    <p:extLst>
      <p:ext uri="{BB962C8B-B14F-4D97-AF65-F5344CB8AC3E}">
        <p14:creationId xmlns:p14="http://schemas.microsoft.com/office/powerpoint/2010/main" val="424088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00334"/>
            <a:ext cx="7729728" cy="1188720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Wind sock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>
                <a:hlinkClick r:id="rId2"/>
              </a:rPr>
              <a:t>https://www.youtube.com/watch?v=EFBXRkKD2tI</a:t>
            </a:r>
            <a:r>
              <a:rPr lang="en-GB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862" y="3207110"/>
            <a:ext cx="4794750" cy="3251460"/>
          </a:xfrm>
          <a:prstGeom prst="rect">
            <a:avLst/>
          </a:prstGeom>
        </p:spPr>
      </p:pic>
      <p:pic>
        <p:nvPicPr>
          <p:cNvPr id="5" name="Picture 8" descr="Image result for camera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35" y="4924745"/>
            <a:ext cx="2099945" cy="17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71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Lesson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800" dirty="0">
                <a:latin typeface="Twinkl Cursive Unlooped" panose="02000000000000000000" pitchFamily="2" charset="0"/>
              </a:rPr>
              <a:t>L.O: To consider warm and cold weather and measure the temperature inside and outside the classroom.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0" y="4019354"/>
            <a:ext cx="2462621" cy="2493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3" y="3819036"/>
            <a:ext cx="3535952" cy="26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9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CHECK YOUR RAIN GAUGE</a:t>
            </a:r>
            <a:r>
              <a:rPr lang="en-GB" sz="4000" dirty="0">
                <a:solidFill>
                  <a:srgbClr val="FF0000"/>
                </a:solidFill>
                <a:latin typeface="Twinkl" panose="02000000000000000000" pitchFamily="2" charset="0"/>
              </a:rPr>
              <a:t>!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651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Snow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Can you remember a time when you have seen snow?</a:t>
            </a:r>
          </a:p>
          <a:p>
            <a:r>
              <a:rPr lang="en-GB" sz="2800" dirty="0">
                <a:latin typeface="Twinkl Cursive Unlooped" panose="02000000000000000000" pitchFamily="2" charset="0"/>
              </a:rPr>
              <a:t>Imagine if it snowed today. What would you do? </a:t>
            </a:r>
          </a:p>
          <a:p>
            <a:endParaRPr lang="en-GB" sz="2800" dirty="0">
              <a:latin typeface="Twinkl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754" y="4137639"/>
            <a:ext cx="2480854" cy="251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53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Twinkl Cursive Unlooped" panose="02000000000000000000" pitchFamily="2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Why do you think snow falls when it is cold, in the winter? And not in the summer?</a:t>
            </a:r>
          </a:p>
          <a:p>
            <a:endParaRPr lang="en-GB" i="1" dirty="0">
              <a:latin typeface="Twinkl Cursive Unlooped" panose="02000000000000000000" pitchFamily="2" charset="0"/>
            </a:endParaRPr>
          </a:p>
          <a:p>
            <a:r>
              <a:rPr lang="en-GB" sz="2800" dirty="0">
                <a:latin typeface="Twinkl Cursive Unlooped" panose="02000000000000000000" pitchFamily="2" charset="0"/>
              </a:rPr>
              <a:t>Would you rather live in a permanent winter or summer? Or a mixture of both? Why? Why not? </a:t>
            </a:r>
            <a:endParaRPr lang="en-GB" sz="4000" dirty="0">
              <a:latin typeface="Twinkl Cursive Unlooped" panose="02000000000000000000" pitchFamily="2" charset="0"/>
            </a:endParaRPr>
          </a:p>
        </p:txBody>
      </p:sp>
      <p:pic>
        <p:nvPicPr>
          <p:cNvPr id="4" name="Picture 2" descr="https://tse3.mm.bing.net/th?id=OIP.G2LqGT-yFpnyM8YYqBYGBgHaG7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486" y="4637949"/>
            <a:ext cx="2091799" cy="19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53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Twinkl Cursive Unlooped" panose="02000000000000000000" pitchFamily="2" charset="0"/>
              </a:rPr>
              <a:t>Thermometer box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7240" y="2429419"/>
            <a:ext cx="3244337" cy="4111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983" y="2812869"/>
            <a:ext cx="52773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 Cursive Unlooped" panose="02000000000000000000" pitchFamily="2" charset="0"/>
              </a:rPr>
              <a:t>You are going to make a thermometer box.  We will then take the thermometers outside and place them in a safe place. </a:t>
            </a:r>
          </a:p>
        </p:txBody>
      </p:sp>
    </p:spTree>
    <p:extLst>
      <p:ext uri="{BB962C8B-B14F-4D97-AF65-F5344CB8AC3E}">
        <p14:creationId xmlns:p14="http://schemas.microsoft.com/office/powerpoint/2010/main" val="867388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Recording sheet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040" y="2243609"/>
            <a:ext cx="3169920" cy="43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0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806" y="1436031"/>
            <a:ext cx="4850674" cy="39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754" y="1219198"/>
            <a:ext cx="6332492" cy="46054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622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4" y="710144"/>
            <a:ext cx="5399437" cy="48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4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630" y="976718"/>
            <a:ext cx="5810456" cy="48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6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4" y="1225683"/>
            <a:ext cx="5312229" cy="45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54" y="1408955"/>
            <a:ext cx="5477691" cy="46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0553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7" ma:contentTypeDescription="Create a new document." ma:contentTypeScope="" ma:versionID="ce1f004106dd710307a942ad8ece7362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d76f3e8bbfe5ca43361c635d5533726e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b976e31-d3d6-4222-8566-9debf25a7146" xsi:nil="true"/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EE600-77E0-47AC-9CB1-BE7918EF03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976e31-d3d6-4222-8566-9debf25a7146"/>
    <ds:schemaRef ds:uri="3c895300-2cf3-4ddb-98e1-00381e8f1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http://schemas.microsoft.com/office/2006/metadata/properties"/>
    <ds:schemaRef ds:uri="3c895300-2cf3-4ddb-98e1-00381e8f1ef1"/>
    <ds:schemaRef ds:uri="ab976e31-d3d6-4222-8566-9debf25a7146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 design</Template>
  <TotalTime>0</TotalTime>
  <Words>592</Words>
  <Application>Microsoft Office PowerPoint</Application>
  <PresentationFormat>Widescreen</PresentationFormat>
  <Paragraphs>75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Gill Sans MT</vt:lpstr>
      <vt:lpstr>Twinkl</vt:lpstr>
      <vt:lpstr>Twinkl Cursive Unlooped</vt:lpstr>
      <vt:lpstr>Twinkl Cursive Unlooped Thin</vt:lpstr>
      <vt:lpstr>Parcel</vt:lpstr>
      <vt:lpstr>Wild Weather</vt:lpstr>
      <vt:lpstr>Lesson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Observing the weather</vt:lpstr>
      <vt:lpstr>Weather forecast Presentation</vt:lpstr>
      <vt:lpstr>Weather reporting</vt:lpstr>
      <vt:lpstr>Lesson 2 </vt:lpstr>
      <vt:lpstr>Observing the weather </vt:lpstr>
      <vt:lpstr>Tell me about the seasons</vt:lpstr>
      <vt:lpstr>Autumn </vt:lpstr>
      <vt:lpstr>PowerPoint Presentation</vt:lpstr>
      <vt:lpstr>PowerPoint Presentation</vt:lpstr>
      <vt:lpstr>Lesson 3 </vt:lpstr>
      <vt:lpstr>Questions  (Print and take these outside with you)</vt:lpstr>
      <vt:lpstr>Shadows </vt:lpstr>
      <vt:lpstr>Night and Day </vt:lpstr>
      <vt:lpstr>Shadow puppets </vt:lpstr>
      <vt:lpstr>LESSON 4</vt:lpstr>
      <vt:lpstr>PowerPoint Presentation</vt:lpstr>
      <vt:lpstr>https://www.bbc.co.uk/bitesize/clips/zybq6sg </vt:lpstr>
      <vt:lpstr>Rain Gauge  </vt:lpstr>
      <vt:lpstr>Recording </vt:lpstr>
      <vt:lpstr>Lesson 5 </vt:lpstr>
      <vt:lpstr> CHECK YOUR RAIN GAUGE! </vt:lpstr>
      <vt:lpstr>wind</vt:lpstr>
      <vt:lpstr>Wind sock </vt:lpstr>
      <vt:lpstr>Lesson 6</vt:lpstr>
      <vt:lpstr>CHECK YOUR RAIN GAUGE!</vt:lpstr>
      <vt:lpstr>Snow </vt:lpstr>
      <vt:lpstr>Questions</vt:lpstr>
      <vt:lpstr>Thermometer box </vt:lpstr>
      <vt:lpstr>Recording sheet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 Weather</dc:title>
  <dc:creator/>
  <cp:lastModifiedBy/>
  <cp:revision>2</cp:revision>
  <dcterms:created xsi:type="dcterms:W3CDTF">2023-07-16T16:16:30Z</dcterms:created>
  <dcterms:modified xsi:type="dcterms:W3CDTF">2023-11-21T11:20:35Z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