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78" r:id="rId2"/>
    <p:sldId id="268" r:id="rId3"/>
    <p:sldId id="264" r:id="rId4"/>
    <p:sldId id="270" r:id="rId5"/>
    <p:sldId id="272" r:id="rId6"/>
    <p:sldId id="273" r:id="rId7"/>
    <p:sldId id="274" r:id="rId8"/>
    <p:sldId id="275" r:id="rId9"/>
    <p:sldId id="269" r:id="rId10"/>
    <p:sldId id="276" r:id="rId11"/>
    <p:sldId id="277" r:id="rId12"/>
    <p:sldId id="267" r:id="rId13"/>
  </p:sldIdLst>
  <p:sldSz cx="9144000" cy="6858000" type="screen4x3"/>
  <p:notesSz cx="6858000" cy="9144000"/>
  <p:embeddedFontLst>
    <p:embeddedFont>
      <p:font typeface="Roboto" panose="020B0604020202020204" charset="0"/>
      <p:regular r:id="rId16"/>
      <p:bold r:id="rId17"/>
      <p:italic r:id="rId18"/>
      <p:boldItalic r:id="rId19"/>
    </p:embeddedFont>
    <p:embeddedFont>
      <p:font typeface="Calibri" panose="020F0502020204030204" pitchFamily="34" charset="0"/>
      <p:regular r:id="rId20"/>
      <p:bold r:id="rId21"/>
      <p:italic r:id="rId22"/>
      <p:boldItalic r:id="rId23"/>
    </p:embeddedFont>
    <p:embeddedFont>
      <p:font typeface="Twinkl" pitchFamily="2" charset="0"/>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16"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BD32"/>
    <a:srgbClr val="E8C501"/>
    <a:srgbClr val="D0E09B"/>
    <a:srgbClr val="FFE864"/>
    <a:srgbClr val="FFEDAA"/>
    <a:srgbClr val="DE1E5A"/>
    <a:srgbClr val="18A0DB"/>
    <a:srgbClr val="BC0105"/>
    <a:srgbClr val="4DB1E3"/>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snapToGrid="0" showGuides="1">
      <p:cViewPr varScale="1">
        <p:scale>
          <a:sx n="69" d="100"/>
          <a:sy n="69" d="100"/>
        </p:scale>
        <p:origin x="1184" y="44"/>
      </p:cViewPr>
      <p:guideLst>
        <p:guide orient="horz" pos="2160"/>
        <p:guide pos="2880"/>
        <p:guide pos="340"/>
        <p:guide orient="horz" pos="3952"/>
        <p:guide pos="5420"/>
        <p:guide orient="horz" pos="346"/>
        <p:guide pos="476"/>
        <p:guide orient="horz" pos="482"/>
        <p:guide orient="horz" pos="3816"/>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19/05/2024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19/05/2024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p:spPr>
        <p:txBody>
          <a:bodyPr>
            <a:noAutofit/>
          </a:bodyPr>
          <a:lstStyle>
            <a:lvl1pPr>
              <a:defRPr sz="3600">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p:spPr>
        <p:txBody>
          <a:bodyPr lIns="0" tIns="252000" rIns="0" bIns="0" anchor="ctr" anchorCtr="0">
            <a:noAutofit/>
          </a:bodyPr>
          <a:lstStyle>
            <a:lvl1pPr marL="0" indent="0" algn="ctr">
              <a:buNone/>
              <a:defRPr sz="40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p:spPr>
        <p:txBody>
          <a:bodyPr lIns="0" tIns="252000" rIns="0" bIns="0" anchor="ctr" anchorCtr="0">
            <a:noAutofit/>
          </a:bodyPr>
          <a:lstStyle>
            <a:lvl1pPr marL="0" indent="0" algn="ctr">
              <a:buNone/>
              <a:defRPr sz="40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hyperlink" Target="https://www.twinkl.co.uk/resources/early-years-science-investigation/early-years-life-processes-and-living-things/early-years-minibeasts" TargetMode="External"/><Relationship Id="rId5" Type="http://schemas.openxmlformats.org/officeDocument/2006/relationships/image" Target="../media/image3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hyperlink" Target="https://www.twinkl.co.uk/resources/early-years-science-investigation/early-years-life-processes-and-living-things/early-years-minibeasts" TargetMode="External"/><Relationship Id="rId3" Type="http://schemas.openxmlformats.org/officeDocument/2006/relationships/image" Target="../media/image32.jpeg"/><Relationship Id="rId7"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hyperlink" Target="https://www.twinkl.co.uk/resources/early-years-science-investigation/early-years-life-processes-and-living-things/early-years-minibeasts"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s://www.twinkl.co.uk/resources/early-years-science-investigation/early-years-life-processes-and-living-things/early-years-minibeasts"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hyperlink" Target="https://www.twinkl.co.uk/resources/early-years-science-investigation/early-years-life-processes-and-living-things/early-years-minibeasts" TargetMode="Externa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hyperlink" Target="https://www.twinkl.co.uk/resources/early-years-science-investigation/early-years-life-processes-and-living-things/early-years-minibeasts"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hyperlink" Target="https://www.twinkl.co.uk/resources/early-years-science-investigation/early-years-life-processes-and-living-things/early-years-minibeasts" TargetMode="External"/><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hyperlink" Target="https://www.twinkl.co.uk/resources/early-years-science-investigation/early-years-life-processes-and-living-things/early-years-minibeasts" TargetMode="External"/><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hyperlink" Target="https://www.twinkl.co.uk/resources/early-years-science-investigation/early-years-life-processes-and-living-things/early-years-minibeasts" TargetMode="Externa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www.twinkl.co.uk/resources/early-years-science-investigation/early-years-life-processes-and-living-things/early-years-minibeasts" TargetMode="External"/><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6;p2">
            <a:extLst>
              <a:ext uri="{FF2B5EF4-FFF2-40B4-BE49-F238E27FC236}">
                <a16:creationId xmlns:a16="http://schemas.microsoft.com/office/drawing/2014/main" id="{B255C23D-9F7C-AC40-BEEF-D9A61D086415}"/>
              </a:ext>
            </a:extLst>
          </p:cNvPr>
          <p:cNvSpPr>
            <a:spLocks noGrp="1"/>
          </p:cNvSpPr>
          <p:nvPr>
            <p:ph type="title"/>
          </p:nvPr>
        </p:nvSpPr>
        <p:spPr>
          <a:xfrm>
            <a:off x="457200" y="608442"/>
            <a:ext cx="8220075" cy="652318"/>
          </a:xfrm>
          <a:prstGeom prst="roundRect">
            <a:avLst>
              <a:gd name="adj" fmla="val 9641"/>
            </a:avLst>
          </a:prstGeom>
          <a:noFill/>
          <a:ln>
            <a:noFill/>
          </a:ln>
        </p:spPr>
        <p:txBody>
          <a:bodyPr spcFirstLastPara="1" wrap="square" lIns="252000" tIns="252000" rIns="252000" bIns="252000" anchor="ctr" anchorCtr="1">
            <a:noAutofit/>
          </a:bodyPr>
          <a:lstStyle/>
          <a:p>
            <a:pPr marL="0" lvl="0" indent="0" algn="ctr" rtl="0">
              <a:lnSpc>
                <a:spcPct val="90000"/>
              </a:lnSpc>
              <a:spcBef>
                <a:spcPts val="0"/>
              </a:spcBef>
              <a:spcAft>
                <a:spcPts val="0"/>
              </a:spcAft>
              <a:buClr>
                <a:schemeClr val="accent1"/>
              </a:buClr>
              <a:buSzPts val="2800"/>
              <a:buFont typeface="Roboto"/>
              <a:buNone/>
            </a:pPr>
            <a:r>
              <a:rPr lang="en-GB" sz="2800" dirty="0">
                <a:solidFill>
                  <a:srgbClr val="85BD32"/>
                </a:solidFill>
                <a:latin typeface="Roboto"/>
                <a:ea typeface="Roboto"/>
                <a:cs typeface="Roboto"/>
                <a:sym typeface="Roboto"/>
              </a:rPr>
              <a:t>Disclaimer/s</a:t>
            </a:r>
            <a:endParaRPr dirty="0">
              <a:solidFill>
                <a:srgbClr val="85BD32"/>
              </a:solidFill>
            </a:endParaRPr>
          </a:p>
        </p:txBody>
      </p:sp>
      <p:sp>
        <p:nvSpPr>
          <p:cNvPr id="4" name="Google Shape;57;p2">
            <a:extLst>
              <a:ext uri="{FF2B5EF4-FFF2-40B4-BE49-F238E27FC236}">
                <a16:creationId xmlns:a16="http://schemas.microsoft.com/office/drawing/2014/main" id="{372F0FB3-562C-4B4C-B853-A90EF11B4172}"/>
              </a:ext>
            </a:extLst>
          </p:cNvPr>
          <p:cNvSpPr/>
          <p:nvPr/>
        </p:nvSpPr>
        <p:spPr>
          <a:xfrm>
            <a:off x="457200" y="6283683"/>
            <a:ext cx="8220075" cy="715963"/>
          </a:xfrm>
          <a:prstGeom prst="roundRect">
            <a:avLst>
              <a:gd name="adj" fmla="val 9639"/>
            </a:avLst>
          </a:prstGeom>
          <a:noFill/>
          <a:ln>
            <a:noFill/>
          </a:ln>
        </p:spPr>
        <p:txBody>
          <a:bodyPr spcFirstLastPara="1" wrap="square" lIns="252000" tIns="252000" rIns="252000" bIns="252000" anchor="ctr" anchorCtr="1">
            <a:noAutofit/>
          </a:bodyPr>
          <a:lstStyle/>
          <a:p>
            <a:pPr marL="0" marR="0" lvl="0" indent="0" algn="ctr" rtl="0">
              <a:lnSpc>
                <a:spcPct val="90000"/>
              </a:lnSpc>
              <a:spcBef>
                <a:spcPts val="0"/>
              </a:spcBef>
              <a:spcAft>
                <a:spcPts val="0"/>
              </a:spcAft>
              <a:buNone/>
            </a:pPr>
            <a:r>
              <a:rPr lang="en-GB" sz="1000" b="0" i="0" u="none" strike="noStrike" cap="none">
                <a:solidFill>
                  <a:schemeClr val="lt1"/>
                </a:solidFill>
                <a:latin typeface="Roboto"/>
                <a:ea typeface="Roboto"/>
                <a:cs typeface="Roboto"/>
                <a:sym typeface="Roboto"/>
              </a:rPr>
              <a:t>You may wish to delete this slide before beginning the presentation.</a:t>
            </a:r>
            <a:endParaRPr/>
          </a:p>
        </p:txBody>
      </p:sp>
      <p:grpSp>
        <p:nvGrpSpPr>
          <p:cNvPr id="5" name="Google Shape;58;p2">
            <a:extLst>
              <a:ext uri="{FF2B5EF4-FFF2-40B4-BE49-F238E27FC236}">
                <a16:creationId xmlns:a16="http://schemas.microsoft.com/office/drawing/2014/main" id="{531778ED-C22D-874D-829C-29EEC99C5329}"/>
              </a:ext>
            </a:extLst>
          </p:cNvPr>
          <p:cNvGrpSpPr/>
          <p:nvPr/>
        </p:nvGrpSpPr>
        <p:grpSpPr>
          <a:xfrm>
            <a:off x="743835" y="1681195"/>
            <a:ext cx="7644513" cy="2295228"/>
            <a:chOff x="743837" y="1344834"/>
            <a:chExt cx="7644513" cy="2295228"/>
          </a:xfrm>
        </p:grpSpPr>
        <p:sp>
          <p:nvSpPr>
            <p:cNvPr id="6" name="Google Shape;59;p2">
              <a:extLst>
                <a:ext uri="{FF2B5EF4-FFF2-40B4-BE49-F238E27FC236}">
                  <a16:creationId xmlns:a16="http://schemas.microsoft.com/office/drawing/2014/main" id="{E7E9898B-411C-F248-A1EA-2551207FB650}"/>
                </a:ext>
              </a:extLst>
            </p:cNvPr>
            <p:cNvSpPr/>
            <p:nvPr/>
          </p:nvSpPr>
          <p:spPr>
            <a:xfrm>
              <a:off x="743837" y="1344834"/>
              <a:ext cx="1266195" cy="273960"/>
            </a:xfrm>
            <a:prstGeom prst="rect">
              <a:avLst/>
            </a:prstGeom>
            <a:solidFill>
              <a:srgbClr val="85BD32"/>
            </a:solidFill>
            <a:ln>
              <a:noFill/>
            </a:ln>
          </p:spPr>
          <p:txBody>
            <a:bodyPr spcFirstLastPara="1" wrap="square" lIns="108000" tIns="108000" rIns="108000" bIns="108000" anchor="ctr" anchorCtr="0">
              <a:noAutofit/>
            </a:bodyPr>
            <a:lstStyle/>
            <a:p>
              <a:pPr marL="0" marR="0" lvl="0" indent="0" algn="l" rtl="0">
                <a:spcBef>
                  <a:spcPts val="0"/>
                </a:spcBef>
                <a:spcAft>
                  <a:spcPts val="0"/>
                </a:spcAft>
                <a:buNone/>
              </a:pPr>
              <a:r>
                <a:rPr lang="en-GB" sz="1600" b="1" i="0" u="none" strike="noStrike" cap="none" dirty="0">
                  <a:solidFill>
                    <a:schemeClr val="lt1"/>
                  </a:solidFill>
                  <a:latin typeface="Roboto"/>
                  <a:ea typeface="Roboto"/>
                  <a:cs typeface="Roboto"/>
                  <a:sym typeface="Roboto"/>
                </a:rPr>
                <a:t>Animations</a:t>
              </a:r>
              <a:endParaRPr dirty="0"/>
            </a:p>
          </p:txBody>
        </p:sp>
        <p:sp>
          <p:nvSpPr>
            <p:cNvPr id="7" name="Google Shape;60;p2">
              <a:extLst>
                <a:ext uri="{FF2B5EF4-FFF2-40B4-BE49-F238E27FC236}">
                  <a16:creationId xmlns:a16="http://schemas.microsoft.com/office/drawing/2014/main" id="{2F9824EA-AC70-F04E-8C3C-6AE365BE6678}"/>
                </a:ext>
              </a:extLst>
            </p:cNvPr>
            <p:cNvSpPr/>
            <p:nvPr/>
          </p:nvSpPr>
          <p:spPr>
            <a:xfrm>
              <a:off x="755650" y="1618794"/>
              <a:ext cx="7632700" cy="2021268"/>
            </a:xfrm>
            <a:prstGeom prst="rect">
              <a:avLst/>
            </a:prstGeom>
            <a:noFill/>
            <a:ln w="19050" cap="flat" cmpd="sng">
              <a:solidFill>
                <a:srgbClr val="E8C501"/>
              </a:solidFill>
              <a:prstDash val="solid"/>
              <a:round/>
              <a:headEnd type="none" w="sm" len="sm"/>
              <a:tailEnd type="none" w="sm" len="sm"/>
            </a:ln>
          </p:spPr>
          <p:txBody>
            <a:bodyPr spcFirstLastPara="1" wrap="square" lIns="216000" tIns="216000" rIns="216000" bIns="216000" anchor="t" anchorCtr="0">
              <a:spAutoFit/>
            </a:bodyPr>
            <a:lstStyle/>
            <a:p>
              <a:pPr marL="0" marR="0" lvl="0" indent="0" algn="l" rtl="0">
                <a:spcBef>
                  <a:spcPts val="0"/>
                </a:spcBef>
                <a:spcAft>
                  <a:spcPts val="0"/>
                </a:spcAft>
                <a:buNone/>
              </a:pPr>
              <a:r>
                <a:rPr lang="en-GB" sz="1400">
                  <a:solidFill>
                    <a:schemeClr val="dk1"/>
                  </a:solidFill>
                  <a:latin typeface="Roboto"/>
                  <a:ea typeface="Roboto"/>
                  <a:cs typeface="Roboto"/>
                  <a:sym typeface="Roboto"/>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endParaRPr/>
            </a:p>
            <a:p>
              <a:pPr marL="0" marR="0" lvl="0" indent="0" algn="l" rtl="0">
                <a:spcBef>
                  <a:spcPts val="600"/>
                </a:spcBef>
                <a:spcAft>
                  <a:spcPts val="0"/>
                </a:spcAft>
                <a:buNone/>
              </a:pPr>
              <a:r>
                <a:rPr lang="en-GB" sz="1400">
                  <a:solidFill>
                    <a:schemeClr val="dk1"/>
                  </a:solidFill>
                  <a:latin typeface="Roboto"/>
                  <a:ea typeface="Roboto"/>
                  <a:cs typeface="Roboto"/>
                  <a:sym typeface="Roboto"/>
                </a:rPr>
                <a:t>To enter slide show mode, go to the </a:t>
              </a:r>
              <a:r>
                <a:rPr lang="en-GB" sz="1400" b="1">
                  <a:solidFill>
                    <a:schemeClr val="dk1"/>
                  </a:solidFill>
                  <a:latin typeface="Roboto"/>
                  <a:ea typeface="Roboto"/>
                  <a:cs typeface="Roboto"/>
                  <a:sym typeface="Roboto"/>
                </a:rPr>
                <a:t>slide show menu tab </a:t>
              </a:r>
              <a:r>
                <a:rPr lang="en-GB" sz="1400">
                  <a:solidFill>
                    <a:schemeClr val="dk1"/>
                  </a:solidFill>
                  <a:latin typeface="Roboto"/>
                  <a:ea typeface="Roboto"/>
                  <a:cs typeface="Roboto"/>
                  <a:sym typeface="Roboto"/>
                </a:rPr>
                <a:t>and select either </a:t>
              </a:r>
              <a:r>
                <a:rPr lang="en-GB" sz="1400" b="1">
                  <a:solidFill>
                    <a:schemeClr val="dk1"/>
                  </a:solidFill>
                  <a:latin typeface="Roboto"/>
                  <a:ea typeface="Roboto"/>
                  <a:cs typeface="Roboto"/>
                  <a:sym typeface="Roboto"/>
                </a:rPr>
                <a:t>from beginning</a:t>
              </a:r>
              <a:r>
                <a:rPr lang="en-GB" sz="1400">
                  <a:solidFill>
                    <a:schemeClr val="dk1"/>
                  </a:solidFill>
                  <a:latin typeface="Roboto"/>
                  <a:ea typeface="Roboto"/>
                  <a:cs typeface="Roboto"/>
                  <a:sym typeface="Roboto"/>
                </a:rPr>
                <a:t> </a:t>
              </a:r>
              <a:r>
                <a:rPr lang="en-GB" sz="1400" b="1">
                  <a:solidFill>
                    <a:schemeClr val="dk1"/>
                  </a:solidFill>
                  <a:latin typeface="Roboto"/>
                  <a:ea typeface="Roboto"/>
                  <a:cs typeface="Roboto"/>
                  <a:sym typeface="Roboto"/>
                </a:rPr>
                <a:t>or from current slide</a:t>
              </a:r>
              <a:r>
                <a:rPr lang="en-GB" sz="1400">
                  <a:solidFill>
                    <a:schemeClr val="dk1"/>
                  </a:solidFill>
                  <a:latin typeface="Roboto"/>
                  <a:ea typeface="Roboto"/>
                  <a:cs typeface="Roboto"/>
                  <a:sym typeface="Roboto"/>
                </a:rPr>
                <a:t>.</a:t>
              </a:r>
              <a:endParaRPr/>
            </a:p>
          </p:txBody>
        </p:sp>
      </p:grpSp>
      <p:sp>
        <p:nvSpPr>
          <p:cNvPr id="8" name="Google Shape;61;p2">
            <a:extLst>
              <a:ext uri="{FF2B5EF4-FFF2-40B4-BE49-F238E27FC236}">
                <a16:creationId xmlns:a16="http://schemas.microsoft.com/office/drawing/2014/main" id="{C6499FF1-3D50-1946-85ED-E867BE052B23}"/>
              </a:ext>
            </a:extLst>
          </p:cNvPr>
          <p:cNvSpPr/>
          <p:nvPr/>
        </p:nvSpPr>
        <p:spPr>
          <a:xfrm>
            <a:off x="743836" y="1163960"/>
            <a:ext cx="7644513"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a:solidFill>
                  <a:schemeClr val="dk1"/>
                </a:solidFill>
                <a:latin typeface="Roboto"/>
                <a:ea typeface="Roboto"/>
                <a:cs typeface="Roboto"/>
                <a:sym typeface="Roboto"/>
              </a:rPr>
              <a:t>We hope you find the information on our website and resources useful. </a:t>
            </a:r>
            <a:endParaRPr sz="1400">
              <a:solidFill>
                <a:schemeClr val="dk1"/>
              </a:solidFill>
              <a:latin typeface="Arial"/>
              <a:ea typeface="Arial"/>
              <a:cs typeface="Arial"/>
              <a:sym typeface="Arial"/>
            </a:endParaRPr>
          </a:p>
        </p:txBody>
      </p:sp>
    </p:spTree>
    <p:extLst>
      <p:ext uri="{BB962C8B-B14F-4D97-AF65-F5344CB8AC3E}">
        <p14:creationId xmlns:p14="http://schemas.microsoft.com/office/powerpoint/2010/main" val="3704735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EE1145-E925-4E41-9C34-E8837374290A}"/>
              </a:ext>
            </a:extLst>
          </p:cNvPr>
          <p:cNvPicPr>
            <a:picLocks noChangeAspect="1"/>
          </p:cNvPicPr>
          <p:nvPr/>
        </p:nvPicPr>
        <p:blipFill>
          <a:blip r:embed="rId2"/>
          <a:stretch>
            <a:fillRect/>
          </a:stretch>
        </p:blipFill>
        <p:spPr>
          <a:xfrm>
            <a:off x="-199032" y="-141193"/>
            <a:ext cx="9520292" cy="1936526"/>
          </a:xfrm>
          <a:prstGeom prst="rect">
            <a:avLst/>
          </a:prstGeom>
        </p:spPr>
      </p:pic>
      <p:sp>
        <p:nvSpPr>
          <p:cNvPr id="4" name="TextBox 3">
            <a:extLst>
              <a:ext uri="{FF2B5EF4-FFF2-40B4-BE49-F238E27FC236}">
                <a16:creationId xmlns:a16="http://schemas.microsoft.com/office/drawing/2014/main" id="{838C76CC-563C-F847-9089-B25E57146118}"/>
              </a:ext>
            </a:extLst>
          </p:cNvPr>
          <p:cNvSpPr txBox="1"/>
          <p:nvPr/>
        </p:nvSpPr>
        <p:spPr>
          <a:xfrm>
            <a:off x="416460" y="374586"/>
            <a:ext cx="3744574" cy="1077218"/>
          </a:xfrm>
          <a:prstGeom prst="rect">
            <a:avLst/>
          </a:prstGeom>
          <a:noFill/>
        </p:spPr>
        <p:txBody>
          <a:bodyPr wrap="square" rtlCol="0">
            <a:spAutoFit/>
          </a:bodyPr>
          <a:lstStyle/>
          <a:p>
            <a:r>
              <a:rPr lang="en-GB" sz="3200" b="1" dirty="0"/>
              <a:t>Facts About </a:t>
            </a:r>
            <a:br>
              <a:rPr lang="en-GB" sz="3200" b="1" dirty="0"/>
            </a:br>
            <a:r>
              <a:rPr lang="en-GB" sz="3200" b="1" dirty="0"/>
              <a:t>Bees</a:t>
            </a:r>
            <a:endParaRPr lang="en-GB" sz="3200" dirty="0"/>
          </a:p>
        </p:txBody>
      </p:sp>
      <p:sp>
        <p:nvSpPr>
          <p:cNvPr id="24" name="Rounded Rectangle 23">
            <a:extLst>
              <a:ext uri="{FF2B5EF4-FFF2-40B4-BE49-F238E27FC236}">
                <a16:creationId xmlns:a16="http://schemas.microsoft.com/office/drawing/2014/main" id="{008BC018-4FA5-BD49-8EB7-763C50E3D522}"/>
              </a:ext>
            </a:extLst>
          </p:cNvPr>
          <p:cNvSpPr/>
          <p:nvPr/>
        </p:nvSpPr>
        <p:spPr>
          <a:xfrm>
            <a:off x="3490874" y="1664475"/>
            <a:ext cx="3457296" cy="1160713"/>
          </a:xfrm>
          <a:prstGeom prst="roundRect">
            <a:avLst/>
          </a:prstGeom>
          <a:solidFill>
            <a:schemeClr val="bg1"/>
          </a:solidFill>
          <a:ln w="38100">
            <a:solidFill>
              <a:srgbClr val="85BD3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Bees have four wings. </a:t>
            </a:r>
            <a:br>
              <a:rPr lang="en-GB" dirty="0">
                <a:solidFill>
                  <a:schemeClr val="tx1"/>
                </a:solidFill>
              </a:rPr>
            </a:br>
            <a:r>
              <a:rPr lang="en-GB" dirty="0">
                <a:solidFill>
                  <a:schemeClr val="tx1"/>
                </a:solidFill>
              </a:rPr>
              <a:t>They have two wings on </a:t>
            </a:r>
            <a:br>
              <a:rPr lang="en-GB" dirty="0">
                <a:solidFill>
                  <a:schemeClr val="tx1"/>
                </a:solidFill>
              </a:rPr>
            </a:br>
            <a:r>
              <a:rPr lang="en-GB" dirty="0">
                <a:solidFill>
                  <a:schemeClr val="tx1"/>
                </a:solidFill>
              </a:rPr>
              <a:t>each side of their body. </a:t>
            </a:r>
          </a:p>
        </p:txBody>
      </p:sp>
      <p:pic>
        <p:nvPicPr>
          <p:cNvPr id="25" name="Picture 24">
            <a:extLst>
              <a:ext uri="{FF2B5EF4-FFF2-40B4-BE49-F238E27FC236}">
                <a16:creationId xmlns:a16="http://schemas.microsoft.com/office/drawing/2014/main" id="{C968BFC3-B883-4C4E-9EB9-ED4DD75E5C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52690" y="998327"/>
            <a:ext cx="2133535" cy="2150539"/>
          </a:xfrm>
          <a:prstGeom prst="ellipse">
            <a:avLst/>
          </a:prstGeom>
          <a:ln w="38100">
            <a:solidFill>
              <a:schemeClr val="bg1"/>
            </a:solidFill>
          </a:ln>
        </p:spPr>
      </p:pic>
      <p:sp>
        <p:nvSpPr>
          <p:cNvPr id="15" name="Rounded Rectangle 14">
            <a:extLst>
              <a:ext uri="{FF2B5EF4-FFF2-40B4-BE49-F238E27FC236}">
                <a16:creationId xmlns:a16="http://schemas.microsoft.com/office/drawing/2014/main" id="{1DB8C113-A718-6A43-907E-D4D264010C34}"/>
              </a:ext>
            </a:extLst>
          </p:cNvPr>
          <p:cNvSpPr/>
          <p:nvPr/>
        </p:nvSpPr>
        <p:spPr>
          <a:xfrm>
            <a:off x="2288747" y="3234657"/>
            <a:ext cx="6099603" cy="1160713"/>
          </a:xfrm>
          <a:prstGeom prst="roundRect">
            <a:avLst/>
          </a:prstGeom>
          <a:solidFill>
            <a:schemeClr val="bg1"/>
          </a:solidFill>
          <a:ln w="38100">
            <a:solidFill>
              <a:srgbClr val="85BD3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1"/>
            <a:r>
              <a:rPr lang="en-GB" dirty="0">
                <a:solidFill>
                  <a:schemeClr val="tx1"/>
                </a:solidFill>
              </a:rPr>
              <a:t>Honey bees do a ‘waggle dance’ - although they are not actually dancing! It is a clever way for them to tell the other bees where to find food. </a:t>
            </a:r>
          </a:p>
        </p:txBody>
      </p:sp>
      <p:pic>
        <p:nvPicPr>
          <p:cNvPr id="28" name="Picture 27">
            <a:extLst>
              <a:ext uri="{FF2B5EF4-FFF2-40B4-BE49-F238E27FC236}">
                <a16:creationId xmlns:a16="http://schemas.microsoft.com/office/drawing/2014/main" id="{937AE4B5-85C7-A34A-8815-1AC9595DDFCF}"/>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94200" y="2739743"/>
            <a:ext cx="2133535" cy="2150539"/>
          </a:xfrm>
          <a:prstGeom prst="ellipse">
            <a:avLst/>
          </a:prstGeom>
          <a:ln w="38100">
            <a:solidFill>
              <a:schemeClr val="bg1"/>
            </a:solidFill>
          </a:ln>
        </p:spPr>
      </p:pic>
      <p:sp>
        <p:nvSpPr>
          <p:cNvPr id="17" name="Rounded Rectangle 16">
            <a:extLst>
              <a:ext uri="{FF2B5EF4-FFF2-40B4-BE49-F238E27FC236}">
                <a16:creationId xmlns:a16="http://schemas.microsoft.com/office/drawing/2014/main" id="{A1D950CF-D00E-734A-A806-AE7E5126D532}"/>
              </a:ext>
            </a:extLst>
          </p:cNvPr>
          <p:cNvSpPr/>
          <p:nvPr/>
        </p:nvSpPr>
        <p:spPr>
          <a:xfrm>
            <a:off x="2486977" y="4782703"/>
            <a:ext cx="4143076" cy="1160713"/>
          </a:xfrm>
          <a:prstGeom prst="roundRect">
            <a:avLst/>
          </a:prstGeom>
          <a:solidFill>
            <a:schemeClr val="bg1"/>
          </a:solidFill>
          <a:ln w="38100">
            <a:solidFill>
              <a:srgbClr val="85BD3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 noise a bee makes comes from </a:t>
            </a:r>
            <a:br>
              <a:rPr lang="en-GB" dirty="0">
                <a:solidFill>
                  <a:schemeClr val="tx1"/>
                </a:solidFill>
              </a:rPr>
            </a:br>
            <a:r>
              <a:rPr lang="en-GB" dirty="0">
                <a:solidFill>
                  <a:schemeClr val="tx1"/>
                </a:solidFill>
              </a:rPr>
              <a:t>its wings. Its wings can move 200 times each second.</a:t>
            </a:r>
          </a:p>
        </p:txBody>
      </p:sp>
      <p:pic>
        <p:nvPicPr>
          <p:cNvPr id="18" name="Picture 17" descr="A picture containing text, vector graphics&#10;&#10;Description automatically generated">
            <a:extLst>
              <a:ext uri="{FF2B5EF4-FFF2-40B4-BE49-F238E27FC236}">
                <a16:creationId xmlns:a16="http://schemas.microsoft.com/office/drawing/2014/main" id="{34274F8B-B1CB-C24B-8809-1360B6D645E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108301" y="5317480"/>
            <a:ext cx="1605001" cy="1550689"/>
          </a:xfrm>
          <a:prstGeom prst="rect">
            <a:avLst/>
          </a:prstGeom>
        </p:spPr>
      </p:pic>
      <p:sp>
        <p:nvSpPr>
          <p:cNvPr id="10" name="Rectangle 9">
            <a:hlinkClick r:id="rId6"/>
            <a:extLst>
              <a:ext uri="{FF2B5EF4-FFF2-40B4-BE49-F238E27FC236}">
                <a16:creationId xmlns:a16="http://schemas.microsoft.com/office/drawing/2014/main" id="{C464F648-D364-0A42-AB9F-F860C648FC79}"/>
              </a:ext>
            </a:extLst>
          </p:cNvPr>
          <p:cNvSpPr/>
          <p:nvPr/>
        </p:nvSpPr>
        <p:spPr>
          <a:xfrm>
            <a:off x="8520218" y="6626831"/>
            <a:ext cx="632359" cy="215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536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1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1000"/>
                                        <p:tgtEl>
                                          <p:spTgt spid="17"/>
                                        </p:tgtEl>
                                      </p:cBhvr>
                                    </p:animEffect>
                                  </p:childTnLst>
                                </p:cTn>
                              </p:par>
                              <p:par>
                                <p:cTn id="26" presetID="0" presetClass="path" presetSubtype="0" accel="50000" decel="50000" fill="hold" nodeType="withEffect">
                                  <p:stCondLst>
                                    <p:cond delay="0"/>
                                  </p:stCondLst>
                                  <p:childTnLst>
                                    <p:animMotion origin="layout" path="M -5.55556E-7 2.22222E-6 C 0.00087 -0.00209 0.01458 -0.03287 0.01736 -0.03519 C 0.02153 -0.03889 0.025 -0.04097 0.02813 -0.04607 C 0.03125 -0.05139 0.03455 -0.05672 0.03681 -0.0625 C 0.04236 -0.07616 0.03941 -0.06991 0.04549 -0.08148 C 0.04688 -0.08704 0.04653 -0.09375 0.04983 -0.09792 C 0.0559 -0.10556 0.05295 -0.10116 0.05851 -0.11134 L 0.06285 -0.12778 C 0.06354 -0.13056 0.06441 -0.1331 0.0651 -0.13588 C 0.06649 -0.14306 0.06754 -0.15047 0.06945 -0.15764 C 0.07101 -0.1632 0.07257 -0.16852 0.07379 -0.17408 L 0.07813 -0.19584 C 0.07899 -0.20486 0.08021 -0.21389 0.08021 -0.22292 C 0.08021 -0.25185 0.07899 -0.26597 0.07604 -0.29097 C 0.07517 -0.2963 0.07465 -0.30185 0.07379 -0.30718 C 0.07326 -0.31088 0.07222 -0.31459 0.07153 -0.31806 C 0.07101 -0.32986 0.06945 -0.34167 0.06945 -0.35347 C 0.06945 -0.42847 0.06806 -0.39422 0.07379 -0.42685 C 0.07465 -0.43148 0.07465 -0.43611 0.07604 -0.44051 C 0.0783 -0.44838 0.0809 -0.44838 0.08472 -0.45417 C 0.08629 -0.45672 0.0875 -0.45972 0.08889 -0.46227 C 0.09375 -0.46968 0.09358 -0.4669 0.09983 -0.47315 C 0.10833 -0.48172 0.09948 -0.47662 0.11076 -0.48125 C 0.11302 -0.4831 0.11493 -0.48542 0.11719 -0.48681 C 0.1217 -0.48959 0.13056 -0.49121 0.13455 -0.49213 C 0.14931 -0.49144 0.16372 -0.49097 0.17813 -0.48959 C 0.18177 -0.48912 0.18958 -0.48565 0.1934 -0.48403 C 0.20208 -0.47315 0.19236 -0.48334 0.20642 -0.47593 C 0.20885 -0.47454 0.21076 -0.47176 0.21302 -0.47037 C 0.21719 -0.46806 0.22205 -0.46759 0.22604 -0.46505 C 0.24063 -0.45602 0.22865 -0.4625 0.2434 -0.45695 C 0.24792 -0.45533 0.25208 -0.45278 0.2566 -0.45139 C 0.26945 -0.44746 0.26233 -0.44931 0.2783 -0.44607 C 0.29219 -0.44699 0.30573 -0.44722 0.31962 -0.44861 C 0.32934 -0.44977 0.32795 -0.45255 0.33715 -0.45695 C 0.33976 -0.4581 0.34288 -0.4588 0.34583 -0.45949 C 0.36441 -0.47523 0.3408 -0.45648 0.35868 -0.46783 C 0.36111 -0.46922 0.36302 -0.47153 0.36528 -0.47315 C 0.36823 -0.47523 0.37118 -0.47662 0.37396 -0.47871 C 0.37847 -0.48195 0.38264 -0.48588 0.38698 -0.48959 L 0.39358 -0.49491 C 0.4059 -0.51806 0.38559 -0.48218 0.41094 -0.51389 C 0.42396 -0.53056 0.41719 -0.52477 0.43056 -0.5331 C 0.44601 -0.55232 0.42847 -0.53148 0.44358 -0.54653 C 0.44514 -0.54815 0.44618 -0.5507 0.44792 -0.55209 C 0.4533 -0.55648 0.45729 -0.55787 0.46302 -0.56019 C 0.47951 -0.57384 0.45868 -0.55787 0.47847 -0.56829 C 0.49931 -0.57963 0.46858 -0.56875 0.49358 -0.57662 C 0.49583 -0.57847 0.49774 -0.58079 0.50017 -0.58195 C 0.50295 -0.58357 0.50608 -0.5838 0.50885 -0.58472 C 0.51094 -0.58542 0.5132 -0.58658 0.51545 -0.5875 C 0.52118 -0.58935 0.52708 -0.59051 0.53281 -0.59283 C 0.5349 -0.59375 0.53715 -0.59491 0.53941 -0.5956 C 0.54913 -0.59838 0.5625 -0.59977 0.57188 -0.60093 C 0.5908 -0.60023 0.60972 -0.60047 0.62847 -0.59838 C 0.63316 -0.59769 0.64149 -0.59283 0.64149 -0.59259 C 0.64288 -0.59097 0.64427 -0.58889 0.64583 -0.5875 C 0.65 -0.58357 0.65521 -0.58125 0.65885 -0.57662 C 0.67517 -0.55625 0.65521 -0.58195 0.67205 -0.55741 C 0.68455 -0.53912 0.67326 -0.55926 0.68299 -0.54121 C 0.68368 -0.53843 0.6842 -0.53565 0.6849 -0.5331 C 0.68629 -0.5294 0.68837 -0.52593 0.68941 -0.52222 C 0.69045 -0.51783 0.69063 -0.51297 0.69167 -0.50857 C 0.69219 -0.50579 0.69306 -0.50301 0.69392 -0.50047 C 0.69306 -0.47963 0.69271 -0.45857 0.69167 -0.43773 C 0.69149 -0.43403 0.69063 -0.43033 0.68941 -0.42685 C 0.68767 -0.42292 0.6849 -0.41968 0.68299 -0.41597 C 0.68212 -0.41343 0.68177 -0.41042 0.68073 -0.40787 C 0.67326 -0.39167 0.67639 -0.40209 0.66979 -0.39167 C 0.66806 -0.38912 0.66684 -0.38611 0.66545 -0.38334 C 0.6474 -0.34722 0.6684 -0.38935 0.65469 -0.35903 C 0.64826 -0.34514 0.6474 -0.35116 0.64149 -0.32894 C 0.63629 -0.30926 0.63837 -0.31829 0.63507 -0.30185 C 0.63576 -0.27292 0.63559 -0.24375 0.63715 -0.21482 C 0.63785 -0.20556 0.63924 -0.1963 0.64149 -0.1875 C 0.64219 -0.18496 0.64254 -0.18195 0.64375 -0.1794 C 0.65764 -0.14838 0.64722 -0.17269 0.65677 -0.15764 C 0.66997 -0.13704 0.64879 -0.16482 0.66979 -0.13866 C 0.68038 -0.12547 0.66754 -0.14213 0.67847 -0.125 C 0.68229 -0.11898 0.68108 -0.11968 0.6849 -0.11968 " pathEditMode="relative" rAng="0" ptsTypes="AAAAAAAAAAAAAAAAAAAAAAAAAAAAAAAAAAAAAAAAAAAAAAAAAAAAAAAAAAAAAAAAAAAAAAAAAAAAAAAA">
                                      <p:cBhvr>
                                        <p:cTn id="27" dur="4000" fill="hold"/>
                                        <p:tgtEl>
                                          <p:spTgt spid="18"/>
                                        </p:tgtEl>
                                        <p:attrNameLst>
                                          <p:attrName>ppt_x</p:attrName>
                                          <p:attrName>ppt_y</p:attrName>
                                        </p:attrNameLst>
                                      </p:cBhvr>
                                      <p:rCtr x="34688" y="-300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5"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EE1145-E925-4E41-9C34-E8837374290A}"/>
              </a:ext>
            </a:extLst>
          </p:cNvPr>
          <p:cNvPicPr>
            <a:picLocks noChangeAspect="1"/>
          </p:cNvPicPr>
          <p:nvPr/>
        </p:nvPicPr>
        <p:blipFill>
          <a:blip r:embed="rId2"/>
          <a:stretch>
            <a:fillRect/>
          </a:stretch>
        </p:blipFill>
        <p:spPr>
          <a:xfrm>
            <a:off x="-201631" y="-133564"/>
            <a:ext cx="9520292" cy="1936526"/>
          </a:xfrm>
          <a:prstGeom prst="rect">
            <a:avLst/>
          </a:prstGeom>
        </p:spPr>
      </p:pic>
      <p:sp>
        <p:nvSpPr>
          <p:cNvPr id="4" name="TextBox 3">
            <a:extLst>
              <a:ext uri="{FF2B5EF4-FFF2-40B4-BE49-F238E27FC236}">
                <a16:creationId xmlns:a16="http://schemas.microsoft.com/office/drawing/2014/main" id="{838C76CC-563C-F847-9089-B25E57146118}"/>
              </a:ext>
            </a:extLst>
          </p:cNvPr>
          <p:cNvSpPr txBox="1"/>
          <p:nvPr/>
        </p:nvSpPr>
        <p:spPr>
          <a:xfrm>
            <a:off x="416460" y="374586"/>
            <a:ext cx="3744574" cy="1077218"/>
          </a:xfrm>
          <a:prstGeom prst="rect">
            <a:avLst/>
          </a:prstGeom>
          <a:noFill/>
        </p:spPr>
        <p:txBody>
          <a:bodyPr wrap="square" rtlCol="0">
            <a:spAutoFit/>
          </a:bodyPr>
          <a:lstStyle/>
          <a:p>
            <a:r>
              <a:rPr lang="en-GB" sz="3200" b="1" dirty="0"/>
              <a:t>How Can We </a:t>
            </a:r>
            <a:br>
              <a:rPr lang="en-GB" sz="3200" b="1" dirty="0"/>
            </a:br>
            <a:r>
              <a:rPr lang="en-GB" sz="3200" b="1" dirty="0"/>
              <a:t>Help Bees?</a:t>
            </a:r>
            <a:endParaRPr lang="en-GB" sz="3200" dirty="0"/>
          </a:p>
        </p:txBody>
      </p:sp>
      <p:sp>
        <p:nvSpPr>
          <p:cNvPr id="24" name="Rounded Rectangle 23">
            <a:extLst>
              <a:ext uri="{FF2B5EF4-FFF2-40B4-BE49-F238E27FC236}">
                <a16:creationId xmlns:a16="http://schemas.microsoft.com/office/drawing/2014/main" id="{008BC018-4FA5-BD49-8EB7-763C50E3D522}"/>
              </a:ext>
            </a:extLst>
          </p:cNvPr>
          <p:cNvSpPr/>
          <p:nvPr/>
        </p:nvSpPr>
        <p:spPr>
          <a:xfrm>
            <a:off x="3495485" y="1303680"/>
            <a:ext cx="3457296" cy="1160713"/>
          </a:xfrm>
          <a:prstGeom prst="roundRect">
            <a:avLst/>
          </a:prstGeom>
          <a:solidFill>
            <a:schemeClr val="bg1"/>
          </a:solidFill>
          <a:ln w="38100">
            <a:solidFill>
              <a:srgbClr val="85BD3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Plant bee-friendly flowers in your garden or other open spaces. </a:t>
            </a:r>
          </a:p>
        </p:txBody>
      </p:sp>
      <p:sp>
        <p:nvSpPr>
          <p:cNvPr id="15" name="Rounded Rectangle 14">
            <a:extLst>
              <a:ext uri="{FF2B5EF4-FFF2-40B4-BE49-F238E27FC236}">
                <a16:creationId xmlns:a16="http://schemas.microsoft.com/office/drawing/2014/main" id="{1DB8C113-A718-6A43-907E-D4D264010C34}"/>
              </a:ext>
            </a:extLst>
          </p:cNvPr>
          <p:cNvSpPr/>
          <p:nvPr/>
        </p:nvSpPr>
        <p:spPr>
          <a:xfrm>
            <a:off x="2416675" y="2660193"/>
            <a:ext cx="5930579" cy="1467180"/>
          </a:xfrm>
          <a:prstGeom prst="roundRect">
            <a:avLst/>
          </a:prstGeom>
          <a:solidFill>
            <a:schemeClr val="bg1"/>
          </a:solidFill>
          <a:ln w="38100">
            <a:solidFill>
              <a:srgbClr val="85BD3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1"/>
            <a:r>
              <a:rPr lang="en-GB" dirty="0">
                <a:solidFill>
                  <a:schemeClr val="tx1"/>
                </a:solidFill>
              </a:rPr>
              <a:t>Create a bee pond. Bees can’t swim and don’t like getting their wings wet but they do need water. Leave a shallow dish of water out for bees to drink from. </a:t>
            </a:r>
          </a:p>
        </p:txBody>
      </p:sp>
      <p:pic>
        <p:nvPicPr>
          <p:cNvPr id="28" name="Picture 27">
            <a:extLst>
              <a:ext uri="{FF2B5EF4-FFF2-40B4-BE49-F238E27FC236}">
                <a16:creationId xmlns:a16="http://schemas.microsoft.com/office/drawing/2014/main" id="{937AE4B5-85C7-A34A-8815-1AC9595DDFC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22128" y="2183187"/>
            <a:ext cx="2133535" cy="2150539"/>
          </a:xfrm>
          <a:prstGeom prst="ellipse">
            <a:avLst/>
          </a:prstGeom>
          <a:ln w="38100">
            <a:solidFill>
              <a:schemeClr val="bg1"/>
            </a:solidFill>
          </a:ln>
        </p:spPr>
      </p:pic>
      <p:sp>
        <p:nvSpPr>
          <p:cNvPr id="17" name="Rounded Rectangle 16">
            <a:extLst>
              <a:ext uri="{FF2B5EF4-FFF2-40B4-BE49-F238E27FC236}">
                <a16:creationId xmlns:a16="http://schemas.microsoft.com/office/drawing/2014/main" id="{A1D950CF-D00E-734A-A806-AE7E5126D532}"/>
              </a:ext>
            </a:extLst>
          </p:cNvPr>
          <p:cNvSpPr/>
          <p:nvPr/>
        </p:nvSpPr>
        <p:spPr>
          <a:xfrm>
            <a:off x="2320738" y="4308088"/>
            <a:ext cx="2950509" cy="854246"/>
          </a:xfrm>
          <a:prstGeom prst="roundRect">
            <a:avLst/>
          </a:prstGeom>
          <a:solidFill>
            <a:schemeClr val="bg1"/>
          </a:solidFill>
          <a:ln w="38100">
            <a:solidFill>
              <a:srgbClr val="85BD3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Build some bee hotels</a:t>
            </a:r>
            <a:br>
              <a:rPr lang="en-GB" dirty="0">
                <a:solidFill>
                  <a:schemeClr val="tx1"/>
                </a:solidFill>
              </a:rPr>
            </a:br>
            <a:r>
              <a:rPr lang="en-GB" dirty="0">
                <a:solidFill>
                  <a:schemeClr val="tx1"/>
                </a:solidFill>
              </a:rPr>
              <a:t>or bee nests. </a:t>
            </a:r>
          </a:p>
        </p:txBody>
      </p:sp>
      <p:pic>
        <p:nvPicPr>
          <p:cNvPr id="11" name="Picture 10">
            <a:extLst>
              <a:ext uri="{FF2B5EF4-FFF2-40B4-BE49-F238E27FC236}">
                <a16:creationId xmlns:a16="http://schemas.microsoft.com/office/drawing/2014/main" id="{606D38D2-D21D-944A-92AE-2F756D0E200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flipH="1">
            <a:off x="6472209" y="844695"/>
            <a:ext cx="2364189" cy="1737403"/>
          </a:xfrm>
          <a:prstGeom prst="rect">
            <a:avLst/>
          </a:prstGeom>
        </p:spPr>
      </p:pic>
      <p:grpSp>
        <p:nvGrpSpPr>
          <p:cNvPr id="2" name="Group 1">
            <a:extLst>
              <a:ext uri="{FF2B5EF4-FFF2-40B4-BE49-F238E27FC236}">
                <a16:creationId xmlns:a16="http://schemas.microsoft.com/office/drawing/2014/main" id="{D9413B6D-51BC-9940-AB7F-B2A434FEA810}"/>
              </a:ext>
            </a:extLst>
          </p:cNvPr>
          <p:cNvGrpSpPr/>
          <p:nvPr/>
        </p:nvGrpSpPr>
        <p:grpSpPr>
          <a:xfrm>
            <a:off x="4529602" y="4254298"/>
            <a:ext cx="3632712" cy="1961515"/>
            <a:chOff x="4529602" y="4254298"/>
            <a:chExt cx="3632712" cy="1961515"/>
          </a:xfrm>
        </p:grpSpPr>
        <p:pic>
          <p:nvPicPr>
            <p:cNvPr id="12" name="Picture 11">
              <a:extLst>
                <a:ext uri="{FF2B5EF4-FFF2-40B4-BE49-F238E27FC236}">
                  <a16:creationId xmlns:a16="http://schemas.microsoft.com/office/drawing/2014/main" id="{0BAE70C1-0C94-284D-8EC6-84F29B0E5CA9}"/>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529602" y="4254299"/>
              <a:ext cx="1946005" cy="1961514"/>
            </a:xfrm>
            <a:prstGeom prst="ellipse">
              <a:avLst/>
            </a:prstGeom>
            <a:ln w="38100">
              <a:solidFill>
                <a:schemeClr val="bg1"/>
              </a:solidFill>
            </a:ln>
          </p:spPr>
        </p:pic>
        <p:pic>
          <p:nvPicPr>
            <p:cNvPr id="13" name="Picture 12">
              <a:extLst>
                <a:ext uri="{FF2B5EF4-FFF2-40B4-BE49-F238E27FC236}">
                  <a16:creationId xmlns:a16="http://schemas.microsoft.com/office/drawing/2014/main" id="{CD07C662-3427-134B-8394-09B94C31DF34}"/>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6216309" y="4254298"/>
              <a:ext cx="1946005" cy="1961514"/>
            </a:xfrm>
            <a:prstGeom prst="ellipse">
              <a:avLst/>
            </a:prstGeom>
            <a:ln w="38100">
              <a:solidFill>
                <a:schemeClr val="bg1"/>
              </a:solidFill>
            </a:ln>
          </p:spPr>
        </p:pic>
      </p:grpSp>
      <p:sp>
        <p:nvSpPr>
          <p:cNvPr id="14" name="Oval 13">
            <a:extLst>
              <a:ext uri="{FF2B5EF4-FFF2-40B4-BE49-F238E27FC236}">
                <a16:creationId xmlns:a16="http://schemas.microsoft.com/office/drawing/2014/main" id="{21ACF1C3-A621-9B4F-A5E2-A886E6509966}"/>
              </a:ext>
            </a:extLst>
          </p:cNvPr>
          <p:cNvSpPr/>
          <p:nvPr/>
        </p:nvSpPr>
        <p:spPr>
          <a:xfrm>
            <a:off x="-566392" y="4905214"/>
            <a:ext cx="2510725" cy="2510725"/>
          </a:xfrm>
          <a:prstGeom prst="ellipse">
            <a:avLst/>
          </a:prstGeom>
          <a:solidFill>
            <a:srgbClr val="D0E09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text, vector graphics&#10;&#10;Description automatically generated">
            <a:extLst>
              <a:ext uri="{FF2B5EF4-FFF2-40B4-BE49-F238E27FC236}">
                <a16:creationId xmlns:a16="http://schemas.microsoft.com/office/drawing/2014/main" id="{BD78E830-588B-584F-B5A1-57655FAA781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294097" y="5083136"/>
            <a:ext cx="2106238" cy="2034965"/>
          </a:xfrm>
          <a:prstGeom prst="rect">
            <a:avLst/>
          </a:prstGeom>
        </p:spPr>
      </p:pic>
      <p:sp>
        <p:nvSpPr>
          <p:cNvPr id="18" name="Rectangle 17">
            <a:hlinkClick r:id="rId8"/>
            <a:extLst>
              <a:ext uri="{FF2B5EF4-FFF2-40B4-BE49-F238E27FC236}">
                <a16:creationId xmlns:a16="http://schemas.microsoft.com/office/drawing/2014/main" id="{1E3B7F60-D5C4-4546-A600-777015639365}"/>
              </a:ext>
            </a:extLst>
          </p:cNvPr>
          <p:cNvSpPr/>
          <p:nvPr/>
        </p:nvSpPr>
        <p:spPr>
          <a:xfrm>
            <a:off x="8520218" y="6626831"/>
            <a:ext cx="632359" cy="215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5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1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750"/>
                                        <p:tgtEl>
                                          <p:spTgt spid="17"/>
                                        </p:tgtEl>
                                      </p:cBhvr>
                                    </p:animEffect>
                                  </p:childTnLst>
                                </p:cTn>
                              </p:par>
                            </p:childTnLst>
                          </p:cTn>
                        </p:par>
                        <p:par>
                          <p:cTn id="26" fill="hold">
                            <p:stCondLst>
                              <p:cond delay="75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5"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9BE53091-5530-8843-A163-C87149E98725}"/>
              </a:ext>
            </a:extLst>
          </p:cNvPr>
          <p:cNvSpPr/>
          <p:nvPr/>
        </p:nvSpPr>
        <p:spPr>
          <a:xfrm>
            <a:off x="164387" y="5979560"/>
            <a:ext cx="1037689" cy="6986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2"/>
            <a:extLst>
              <a:ext uri="{FF2B5EF4-FFF2-40B4-BE49-F238E27FC236}">
                <a16:creationId xmlns:a16="http://schemas.microsoft.com/office/drawing/2014/main" id="{91AC7D32-E6A3-E246-BEF8-637FAC244B60}"/>
              </a:ext>
            </a:extLst>
          </p:cNvPr>
          <p:cNvSpPr/>
          <p:nvPr/>
        </p:nvSpPr>
        <p:spPr>
          <a:xfrm>
            <a:off x="8388350" y="6057899"/>
            <a:ext cx="632359" cy="651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829A7B32-7B26-4243-BB7C-674DF0792E39}"/>
              </a:ext>
            </a:extLst>
          </p:cNvPr>
          <p:cNvSpPr/>
          <p:nvPr/>
        </p:nvSpPr>
        <p:spPr>
          <a:xfrm>
            <a:off x="164387" y="5979560"/>
            <a:ext cx="1037689" cy="6986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hlinkClick r:id="rId2"/>
            <a:extLst>
              <a:ext uri="{FF2B5EF4-FFF2-40B4-BE49-F238E27FC236}">
                <a16:creationId xmlns:a16="http://schemas.microsoft.com/office/drawing/2014/main" id="{40AFCE13-5CB6-1543-AEDB-84DA4802A516}"/>
              </a:ext>
            </a:extLst>
          </p:cNvPr>
          <p:cNvSpPr/>
          <p:nvPr/>
        </p:nvSpPr>
        <p:spPr>
          <a:xfrm>
            <a:off x="8388350" y="6057899"/>
            <a:ext cx="632359" cy="651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7014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C4F674CF-FA1A-1A40-A5FC-A48F4EE298B2}"/>
              </a:ext>
            </a:extLst>
          </p:cNvPr>
          <p:cNvSpPr/>
          <p:nvPr/>
        </p:nvSpPr>
        <p:spPr>
          <a:xfrm>
            <a:off x="1793340" y="1931915"/>
            <a:ext cx="4761132" cy="547779"/>
          </a:xfrm>
          <a:prstGeom prst="roundRect">
            <a:avLst/>
          </a:prstGeom>
          <a:solidFill>
            <a:schemeClr val="bg1"/>
          </a:solidFill>
          <a:ln w="38100">
            <a:solidFill>
              <a:srgbClr val="85BD3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Have you ever seen a bee?</a:t>
            </a:r>
          </a:p>
        </p:txBody>
      </p:sp>
      <p:sp>
        <p:nvSpPr>
          <p:cNvPr id="16" name="Rounded Rectangle 15">
            <a:extLst>
              <a:ext uri="{FF2B5EF4-FFF2-40B4-BE49-F238E27FC236}">
                <a16:creationId xmlns:a16="http://schemas.microsoft.com/office/drawing/2014/main" id="{AB7E8BF2-8E31-1C44-A2F6-57C96BC66310}"/>
              </a:ext>
            </a:extLst>
          </p:cNvPr>
          <p:cNvSpPr/>
          <p:nvPr/>
        </p:nvSpPr>
        <p:spPr>
          <a:xfrm>
            <a:off x="1515933" y="2673105"/>
            <a:ext cx="4761132" cy="547779"/>
          </a:xfrm>
          <a:prstGeom prst="roundRect">
            <a:avLst/>
          </a:prstGeom>
          <a:solidFill>
            <a:schemeClr val="bg1"/>
          </a:solidFill>
          <a:ln w="38100">
            <a:solidFill>
              <a:srgbClr val="85BD3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What do bees look like?</a:t>
            </a:r>
          </a:p>
        </p:txBody>
      </p:sp>
      <p:sp>
        <p:nvSpPr>
          <p:cNvPr id="17" name="Rounded Rectangle 16">
            <a:extLst>
              <a:ext uri="{FF2B5EF4-FFF2-40B4-BE49-F238E27FC236}">
                <a16:creationId xmlns:a16="http://schemas.microsoft.com/office/drawing/2014/main" id="{CE51AEBF-0C78-1D4A-B4EE-97CDECBF416E}"/>
              </a:ext>
            </a:extLst>
          </p:cNvPr>
          <p:cNvSpPr/>
          <p:nvPr/>
        </p:nvSpPr>
        <p:spPr>
          <a:xfrm>
            <a:off x="1176889" y="3414295"/>
            <a:ext cx="4761132" cy="547779"/>
          </a:xfrm>
          <a:prstGeom prst="roundRect">
            <a:avLst/>
          </a:prstGeom>
          <a:solidFill>
            <a:schemeClr val="bg1"/>
          </a:solidFill>
          <a:ln w="38100">
            <a:solidFill>
              <a:srgbClr val="85BD3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What noise does a bee make? </a:t>
            </a:r>
          </a:p>
        </p:txBody>
      </p:sp>
      <p:sp>
        <p:nvSpPr>
          <p:cNvPr id="18" name="Rounded Rectangle 17">
            <a:extLst>
              <a:ext uri="{FF2B5EF4-FFF2-40B4-BE49-F238E27FC236}">
                <a16:creationId xmlns:a16="http://schemas.microsoft.com/office/drawing/2014/main" id="{3703FA3E-5ECB-CF46-A6BB-9F64C3969AAA}"/>
              </a:ext>
            </a:extLst>
          </p:cNvPr>
          <p:cNvSpPr/>
          <p:nvPr/>
        </p:nvSpPr>
        <p:spPr>
          <a:xfrm>
            <a:off x="755654" y="4155484"/>
            <a:ext cx="4761132" cy="547779"/>
          </a:xfrm>
          <a:prstGeom prst="roundRect">
            <a:avLst/>
          </a:prstGeom>
          <a:solidFill>
            <a:schemeClr val="bg1"/>
          </a:solidFill>
          <a:ln w="38100">
            <a:solidFill>
              <a:srgbClr val="85BD3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Do you know any facts about bees?</a:t>
            </a:r>
          </a:p>
        </p:txBody>
      </p:sp>
      <p:pic>
        <p:nvPicPr>
          <p:cNvPr id="9" name="Picture 8">
            <a:extLst>
              <a:ext uri="{FF2B5EF4-FFF2-40B4-BE49-F238E27FC236}">
                <a16:creationId xmlns:a16="http://schemas.microsoft.com/office/drawing/2014/main" id="{3BEE1145-E925-4E41-9C34-E8837374290A}"/>
              </a:ext>
            </a:extLst>
          </p:cNvPr>
          <p:cNvPicPr>
            <a:picLocks noChangeAspect="1"/>
          </p:cNvPicPr>
          <p:nvPr/>
        </p:nvPicPr>
        <p:blipFill>
          <a:blip r:embed="rId2"/>
          <a:stretch>
            <a:fillRect/>
          </a:stretch>
        </p:blipFill>
        <p:spPr>
          <a:xfrm>
            <a:off x="-201631" y="-133564"/>
            <a:ext cx="9520292" cy="1936526"/>
          </a:xfrm>
          <a:prstGeom prst="rect">
            <a:avLst/>
          </a:prstGeom>
        </p:spPr>
      </p:pic>
      <p:sp>
        <p:nvSpPr>
          <p:cNvPr id="4" name="TextBox 3">
            <a:extLst>
              <a:ext uri="{FF2B5EF4-FFF2-40B4-BE49-F238E27FC236}">
                <a16:creationId xmlns:a16="http://schemas.microsoft.com/office/drawing/2014/main" id="{838C76CC-563C-F847-9089-B25E57146118}"/>
              </a:ext>
            </a:extLst>
          </p:cNvPr>
          <p:cNvSpPr txBox="1"/>
          <p:nvPr/>
        </p:nvSpPr>
        <p:spPr>
          <a:xfrm>
            <a:off x="416460" y="323216"/>
            <a:ext cx="3744574" cy="1077218"/>
          </a:xfrm>
          <a:prstGeom prst="rect">
            <a:avLst/>
          </a:prstGeom>
          <a:noFill/>
        </p:spPr>
        <p:txBody>
          <a:bodyPr wrap="square" rtlCol="0">
            <a:spAutoFit/>
          </a:bodyPr>
          <a:lstStyle/>
          <a:p>
            <a:r>
              <a:rPr lang="en-GB" sz="3200" b="1" dirty="0"/>
              <a:t>What Do We Know About Bees? </a:t>
            </a:r>
            <a:endParaRPr lang="en-GB" sz="3200" dirty="0"/>
          </a:p>
        </p:txBody>
      </p:sp>
      <p:sp>
        <p:nvSpPr>
          <p:cNvPr id="11" name="Oval 10">
            <a:extLst>
              <a:ext uri="{FF2B5EF4-FFF2-40B4-BE49-F238E27FC236}">
                <a16:creationId xmlns:a16="http://schemas.microsoft.com/office/drawing/2014/main" id="{2AD5C741-A39B-FD42-BA3E-C545C287EEC0}"/>
              </a:ext>
            </a:extLst>
          </p:cNvPr>
          <p:cNvSpPr/>
          <p:nvPr/>
        </p:nvSpPr>
        <p:spPr>
          <a:xfrm>
            <a:off x="-473926" y="4905214"/>
            <a:ext cx="2510725" cy="2510725"/>
          </a:xfrm>
          <a:prstGeom prst="ellipse">
            <a:avLst/>
          </a:prstGeom>
          <a:solidFill>
            <a:srgbClr val="D0E09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 vector graphics&#10;&#10;Description automatically generated">
            <a:extLst>
              <a:ext uri="{FF2B5EF4-FFF2-40B4-BE49-F238E27FC236}">
                <a16:creationId xmlns:a16="http://schemas.microsoft.com/office/drawing/2014/main" id="{4A92965E-B31A-6E43-BC38-ED87135CC9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01631" y="5083136"/>
            <a:ext cx="2106238" cy="2034965"/>
          </a:xfrm>
          <a:prstGeom prst="rect">
            <a:avLst/>
          </a:prstGeom>
        </p:spPr>
      </p:pic>
      <p:pic>
        <p:nvPicPr>
          <p:cNvPr id="14" name="Picture 13">
            <a:extLst>
              <a:ext uri="{FF2B5EF4-FFF2-40B4-BE49-F238E27FC236}">
                <a16:creationId xmlns:a16="http://schemas.microsoft.com/office/drawing/2014/main" id="{DEB9BD25-F5FC-F448-A97F-0A8BF436930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35910" y="1006523"/>
            <a:ext cx="4882751" cy="4921666"/>
          </a:xfrm>
          <a:prstGeom prst="ellipse">
            <a:avLst/>
          </a:prstGeom>
          <a:ln w="38100">
            <a:solidFill>
              <a:schemeClr val="bg1"/>
            </a:solidFill>
          </a:ln>
        </p:spPr>
      </p:pic>
      <p:sp>
        <p:nvSpPr>
          <p:cNvPr id="13" name="Rectangle 12">
            <a:hlinkClick r:id="rId5"/>
            <a:extLst>
              <a:ext uri="{FF2B5EF4-FFF2-40B4-BE49-F238E27FC236}">
                <a16:creationId xmlns:a16="http://schemas.microsoft.com/office/drawing/2014/main" id="{153FFBD1-6EBE-EA40-B085-1BB4C1B28E76}"/>
              </a:ext>
            </a:extLst>
          </p:cNvPr>
          <p:cNvSpPr/>
          <p:nvPr/>
        </p:nvSpPr>
        <p:spPr>
          <a:xfrm>
            <a:off x="8520218" y="6626831"/>
            <a:ext cx="632359" cy="215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6237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EE1145-E925-4E41-9C34-E8837374290A}"/>
              </a:ext>
            </a:extLst>
          </p:cNvPr>
          <p:cNvPicPr>
            <a:picLocks noChangeAspect="1"/>
          </p:cNvPicPr>
          <p:nvPr/>
        </p:nvPicPr>
        <p:blipFill>
          <a:blip r:embed="rId2"/>
          <a:stretch>
            <a:fillRect/>
          </a:stretch>
        </p:blipFill>
        <p:spPr>
          <a:xfrm>
            <a:off x="-201631" y="-133564"/>
            <a:ext cx="9520292" cy="1936526"/>
          </a:xfrm>
          <a:prstGeom prst="rect">
            <a:avLst/>
          </a:prstGeom>
        </p:spPr>
      </p:pic>
      <p:sp>
        <p:nvSpPr>
          <p:cNvPr id="4" name="TextBox 3">
            <a:extLst>
              <a:ext uri="{FF2B5EF4-FFF2-40B4-BE49-F238E27FC236}">
                <a16:creationId xmlns:a16="http://schemas.microsoft.com/office/drawing/2014/main" id="{838C76CC-563C-F847-9089-B25E57146118}"/>
              </a:ext>
            </a:extLst>
          </p:cNvPr>
          <p:cNvSpPr txBox="1"/>
          <p:nvPr/>
        </p:nvSpPr>
        <p:spPr>
          <a:xfrm>
            <a:off x="405032" y="567500"/>
            <a:ext cx="3744574" cy="584775"/>
          </a:xfrm>
          <a:prstGeom prst="rect">
            <a:avLst/>
          </a:prstGeom>
          <a:noFill/>
        </p:spPr>
        <p:txBody>
          <a:bodyPr wrap="square" rtlCol="0">
            <a:spAutoFit/>
          </a:bodyPr>
          <a:lstStyle/>
          <a:p>
            <a:r>
              <a:rPr lang="en-GB" sz="3200" b="1" dirty="0"/>
              <a:t>What Is a Bee?</a:t>
            </a:r>
            <a:endParaRPr lang="en-GB" sz="3200" dirty="0"/>
          </a:p>
        </p:txBody>
      </p:sp>
      <p:sp>
        <p:nvSpPr>
          <p:cNvPr id="11" name="Oval 10">
            <a:extLst>
              <a:ext uri="{FF2B5EF4-FFF2-40B4-BE49-F238E27FC236}">
                <a16:creationId xmlns:a16="http://schemas.microsoft.com/office/drawing/2014/main" id="{2AD5C741-A39B-FD42-BA3E-C545C287EEC0}"/>
              </a:ext>
            </a:extLst>
          </p:cNvPr>
          <p:cNvSpPr/>
          <p:nvPr/>
        </p:nvSpPr>
        <p:spPr>
          <a:xfrm>
            <a:off x="-473926" y="4905214"/>
            <a:ext cx="2510725" cy="2510725"/>
          </a:xfrm>
          <a:prstGeom prst="ellipse">
            <a:avLst/>
          </a:prstGeom>
          <a:solidFill>
            <a:srgbClr val="D0E09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 vector graphics&#10;&#10;Description automatically generated">
            <a:extLst>
              <a:ext uri="{FF2B5EF4-FFF2-40B4-BE49-F238E27FC236}">
                <a16:creationId xmlns:a16="http://schemas.microsoft.com/office/drawing/2014/main" id="{4A92965E-B31A-6E43-BC38-ED87135CC9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01631" y="5083136"/>
            <a:ext cx="2106238" cy="2034965"/>
          </a:xfrm>
          <a:prstGeom prst="rect">
            <a:avLst/>
          </a:prstGeom>
        </p:spPr>
      </p:pic>
      <p:sp>
        <p:nvSpPr>
          <p:cNvPr id="13" name="Rounded Rectangle 12">
            <a:extLst>
              <a:ext uri="{FF2B5EF4-FFF2-40B4-BE49-F238E27FC236}">
                <a16:creationId xmlns:a16="http://schemas.microsoft.com/office/drawing/2014/main" id="{41CE0379-A2F7-F349-A008-D42677CA3215}"/>
              </a:ext>
            </a:extLst>
          </p:cNvPr>
          <p:cNvSpPr/>
          <p:nvPr/>
        </p:nvSpPr>
        <p:spPr>
          <a:xfrm>
            <a:off x="1000547" y="2943132"/>
            <a:ext cx="4321008" cy="547779"/>
          </a:xfrm>
          <a:prstGeom prst="roundRect">
            <a:avLst/>
          </a:prstGeom>
          <a:solidFill>
            <a:schemeClr val="bg1"/>
          </a:solidFill>
          <a:ln w="38100">
            <a:solidFill>
              <a:srgbClr val="85BD3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Bees are a type of flying insect. </a:t>
            </a:r>
          </a:p>
        </p:txBody>
      </p:sp>
      <p:sp>
        <p:nvSpPr>
          <p:cNvPr id="19" name="Rounded Rectangle 18">
            <a:extLst>
              <a:ext uri="{FF2B5EF4-FFF2-40B4-BE49-F238E27FC236}">
                <a16:creationId xmlns:a16="http://schemas.microsoft.com/office/drawing/2014/main" id="{C62108AD-0A16-1A45-A036-3A0C8FCA3357}"/>
              </a:ext>
            </a:extLst>
          </p:cNvPr>
          <p:cNvSpPr/>
          <p:nvPr/>
        </p:nvSpPr>
        <p:spPr>
          <a:xfrm>
            <a:off x="2607244" y="2245956"/>
            <a:ext cx="2858606" cy="547779"/>
          </a:xfrm>
          <a:prstGeom prst="roundRect">
            <a:avLst/>
          </a:prstGeom>
          <a:solidFill>
            <a:schemeClr val="bg1"/>
          </a:solidFill>
          <a:ln w="38100">
            <a:solidFill>
              <a:srgbClr val="85BD3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Bees have wings. </a:t>
            </a:r>
          </a:p>
        </p:txBody>
      </p:sp>
      <p:sp>
        <p:nvSpPr>
          <p:cNvPr id="20" name="Rounded Rectangle 19">
            <a:extLst>
              <a:ext uri="{FF2B5EF4-FFF2-40B4-BE49-F238E27FC236}">
                <a16:creationId xmlns:a16="http://schemas.microsoft.com/office/drawing/2014/main" id="{EABC929D-A979-1840-BAC7-608419AC04AE}"/>
              </a:ext>
            </a:extLst>
          </p:cNvPr>
          <p:cNvSpPr/>
          <p:nvPr/>
        </p:nvSpPr>
        <p:spPr>
          <a:xfrm>
            <a:off x="3077083" y="1548780"/>
            <a:ext cx="3371658" cy="547779"/>
          </a:xfrm>
          <a:prstGeom prst="roundRect">
            <a:avLst/>
          </a:prstGeom>
          <a:solidFill>
            <a:schemeClr val="bg1"/>
          </a:solidFill>
          <a:ln w="38100">
            <a:solidFill>
              <a:srgbClr val="85BD3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Bees have 6 legs. </a:t>
            </a:r>
          </a:p>
        </p:txBody>
      </p:sp>
      <p:sp>
        <p:nvSpPr>
          <p:cNvPr id="21" name="Rounded Rectangle 20">
            <a:extLst>
              <a:ext uri="{FF2B5EF4-FFF2-40B4-BE49-F238E27FC236}">
                <a16:creationId xmlns:a16="http://schemas.microsoft.com/office/drawing/2014/main" id="{23394506-CE5F-4C48-B3A1-82C5026399F0}"/>
              </a:ext>
            </a:extLst>
          </p:cNvPr>
          <p:cNvSpPr/>
          <p:nvPr/>
        </p:nvSpPr>
        <p:spPr>
          <a:xfrm>
            <a:off x="786472" y="3640309"/>
            <a:ext cx="4612656" cy="1160713"/>
          </a:xfrm>
          <a:prstGeom prst="roundRect">
            <a:avLst/>
          </a:prstGeom>
          <a:solidFill>
            <a:schemeClr val="bg1"/>
          </a:solidFill>
          <a:ln w="38100">
            <a:solidFill>
              <a:srgbClr val="85BD3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Bees are very important as they </a:t>
            </a:r>
            <a:br>
              <a:rPr lang="en-GB" dirty="0">
                <a:solidFill>
                  <a:schemeClr val="tx1"/>
                </a:solidFill>
              </a:rPr>
            </a:br>
            <a:r>
              <a:rPr lang="en-GB" dirty="0">
                <a:solidFill>
                  <a:schemeClr val="tx1"/>
                </a:solidFill>
              </a:rPr>
              <a:t>help to pollinate plants. This helps </a:t>
            </a:r>
            <a:br>
              <a:rPr lang="en-GB" dirty="0">
                <a:solidFill>
                  <a:schemeClr val="tx1"/>
                </a:solidFill>
              </a:rPr>
            </a:br>
            <a:r>
              <a:rPr lang="en-GB" dirty="0">
                <a:solidFill>
                  <a:schemeClr val="tx1"/>
                </a:solidFill>
              </a:rPr>
              <a:t>plants to grow and produce food. </a:t>
            </a:r>
          </a:p>
        </p:txBody>
      </p:sp>
      <p:pic>
        <p:nvPicPr>
          <p:cNvPr id="14" name="Picture 13">
            <a:extLst>
              <a:ext uri="{FF2B5EF4-FFF2-40B4-BE49-F238E27FC236}">
                <a16:creationId xmlns:a16="http://schemas.microsoft.com/office/drawing/2014/main" id="{DEB9BD25-F5FC-F448-A97F-0A8BF436930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35910" y="1006523"/>
            <a:ext cx="4882751" cy="4921666"/>
          </a:xfrm>
          <a:prstGeom prst="ellipse">
            <a:avLst/>
          </a:prstGeom>
          <a:ln w="38100">
            <a:solidFill>
              <a:schemeClr val="bg1"/>
            </a:solidFill>
          </a:ln>
        </p:spPr>
      </p:pic>
      <p:sp>
        <p:nvSpPr>
          <p:cNvPr id="22" name="Rounded Rectangular Callout 21">
            <a:extLst>
              <a:ext uri="{FF2B5EF4-FFF2-40B4-BE49-F238E27FC236}">
                <a16:creationId xmlns:a16="http://schemas.microsoft.com/office/drawing/2014/main" id="{AF4CF197-D344-7243-991C-5C271A304709}"/>
              </a:ext>
            </a:extLst>
          </p:cNvPr>
          <p:cNvSpPr/>
          <p:nvPr/>
        </p:nvSpPr>
        <p:spPr>
          <a:xfrm>
            <a:off x="2277319" y="5306330"/>
            <a:ext cx="2871127" cy="854246"/>
          </a:xfrm>
          <a:prstGeom prst="wedgeRoundRectCallout">
            <a:avLst>
              <a:gd name="adj1" fmla="val -55902"/>
              <a:gd name="adj2" fmla="val 30027"/>
              <a:gd name="adj3" fmla="val 16667"/>
            </a:avLst>
          </a:prstGeom>
          <a:solidFill>
            <a:schemeClr val="bg1"/>
          </a:solidFill>
          <a:ln w="38100">
            <a:solidFill>
              <a:srgbClr val="E8C50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Can you name any other parts of my body?</a:t>
            </a:r>
          </a:p>
        </p:txBody>
      </p:sp>
      <p:sp>
        <p:nvSpPr>
          <p:cNvPr id="15" name="Rectangle 14">
            <a:hlinkClick r:id="rId5"/>
            <a:extLst>
              <a:ext uri="{FF2B5EF4-FFF2-40B4-BE49-F238E27FC236}">
                <a16:creationId xmlns:a16="http://schemas.microsoft.com/office/drawing/2014/main" id="{99B891CE-DEC0-4346-B6FA-C47462ACCFFC}"/>
              </a:ext>
            </a:extLst>
          </p:cNvPr>
          <p:cNvSpPr/>
          <p:nvPr/>
        </p:nvSpPr>
        <p:spPr>
          <a:xfrm>
            <a:off x="8520218" y="6626831"/>
            <a:ext cx="632359" cy="215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948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1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EE1145-E925-4E41-9C34-E8837374290A}"/>
              </a:ext>
            </a:extLst>
          </p:cNvPr>
          <p:cNvPicPr>
            <a:picLocks noChangeAspect="1"/>
          </p:cNvPicPr>
          <p:nvPr/>
        </p:nvPicPr>
        <p:blipFill>
          <a:blip r:embed="rId2"/>
          <a:stretch>
            <a:fillRect/>
          </a:stretch>
        </p:blipFill>
        <p:spPr>
          <a:xfrm>
            <a:off x="-201631" y="-133564"/>
            <a:ext cx="9520292" cy="1936526"/>
          </a:xfrm>
          <a:prstGeom prst="rect">
            <a:avLst/>
          </a:prstGeom>
        </p:spPr>
      </p:pic>
      <p:sp>
        <p:nvSpPr>
          <p:cNvPr id="4" name="TextBox 3">
            <a:extLst>
              <a:ext uri="{FF2B5EF4-FFF2-40B4-BE49-F238E27FC236}">
                <a16:creationId xmlns:a16="http://schemas.microsoft.com/office/drawing/2014/main" id="{838C76CC-563C-F847-9089-B25E57146118}"/>
              </a:ext>
            </a:extLst>
          </p:cNvPr>
          <p:cNvSpPr txBox="1"/>
          <p:nvPr/>
        </p:nvSpPr>
        <p:spPr>
          <a:xfrm>
            <a:off x="416460" y="323216"/>
            <a:ext cx="3744574" cy="1077218"/>
          </a:xfrm>
          <a:prstGeom prst="rect">
            <a:avLst/>
          </a:prstGeom>
          <a:noFill/>
        </p:spPr>
        <p:txBody>
          <a:bodyPr wrap="square" rtlCol="0">
            <a:spAutoFit/>
          </a:bodyPr>
          <a:lstStyle/>
          <a:p>
            <a:r>
              <a:rPr lang="en-GB" sz="3200" b="1" dirty="0"/>
              <a:t>Different Types </a:t>
            </a:r>
            <a:br>
              <a:rPr lang="en-GB" sz="3200" b="1" dirty="0"/>
            </a:br>
            <a:r>
              <a:rPr lang="en-GB" sz="3200" b="1" dirty="0"/>
              <a:t>of Bee</a:t>
            </a:r>
            <a:endParaRPr lang="en-GB" sz="3200" dirty="0"/>
          </a:p>
        </p:txBody>
      </p:sp>
      <p:sp>
        <p:nvSpPr>
          <p:cNvPr id="24" name="Rounded Rectangle 23">
            <a:extLst>
              <a:ext uri="{FF2B5EF4-FFF2-40B4-BE49-F238E27FC236}">
                <a16:creationId xmlns:a16="http://schemas.microsoft.com/office/drawing/2014/main" id="{008BC018-4FA5-BD49-8EB7-763C50E3D522}"/>
              </a:ext>
            </a:extLst>
          </p:cNvPr>
          <p:cNvSpPr/>
          <p:nvPr/>
        </p:nvSpPr>
        <p:spPr>
          <a:xfrm>
            <a:off x="718379" y="1984033"/>
            <a:ext cx="2907450" cy="1467180"/>
          </a:xfrm>
          <a:prstGeom prst="roundRect">
            <a:avLst/>
          </a:prstGeom>
          <a:solidFill>
            <a:schemeClr val="bg1"/>
          </a:solidFill>
          <a:ln w="38100">
            <a:solidFill>
              <a:srgbClr val="85BD3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Did you know that there are over 25,000 different species of bees? Here are just a few of them.</a:t>
            </a:r>
          </a:p>
        </p:txBody>
      </p:sp>
      <p:grpSp>
        <p:nvGrpSpPr>
          <p:cNvPr id="5" name="Group 4">
            <a:extLst>
              <a:ext uri="{FF2B5EF4-FFF2-40B4-BE49-F238E27FC236}">
                <a16:creationId xmlns:a16="http://schemas.microsoft.com/office/drawing/2014/main" id="{5B6C09F7-F8D7-7246-ADE8-64A570BD179A}"/>
              </a:ext>
            </a:extLst>
          </p:cNvPr>
          <p:cNvGrpSpPr/>
          <p:nvPr/>
        </p:nvGrpSpPr>
        <p:grpSpPr>
          <a:xfrm>
            <a:off x="6238332" y="3689357"/>
            <a:ext cx="2129470" cy="2463834"/>
            <a:chOff x="6238332" y="3689357"/>
            <a:chExt cx="2129470" cy="2463834"/>
          </a:xfrm>
        </p:grpSpPr>
        <p:pic>
          <p:nvPicPr>
            <p:cNvPr id="28" name="Picture 27">
              <a:extLst>
                <a:ext uri="{FF2B5EF4-FFF2-40B4-BE49-F238E27FC236}">
                  <a16:creationId xmlns:a16="http://schemas.microsoft.com/office/drawing/2014/main" id="{937AE4B5-85C7-A34A-8815-1AC9595DDFC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238332" y="3689357"/>
              <a:ext cx="2129470" cy="2146442"/>
            </a:xfrm>
            <a:prstGeom prst="ellipse">
              <a:avLst/>
            </a:prstGeom>
            <a:ln w="38100">
              <a:solidFill>
                <a:schemeClr val="bg1"/>
              </a:solidFill>
            </a:ln>
          </p:spPr>
        </p:pic>
        <p:sp>
          <p:nvSpPr>
            <p:cNvPr id="31" name="Rounded Rectangle 30">
              <a:extLst>
                <a:ext uri="{FF2B5EF4-FFF2-40B4-BE49-F238E27FC236}">
                  <a16:creationId xmlns:a16="http://schemas.microsoft.com/office/drawing/2014/main" id="{B54DE8C2-8BEC-E340-844D-F988912CFBED}"/>
                </a:ext>
              </a:extLst>
            </p:cNvPr>
            <p:cNvSpPr/>
            <p:nvPr/>
          </p:nvSpPr>
          <p:spPr>
            <a:xfrm>
              <a:off x="6611500" y="5605412"/>
              <a:ext cx="1367275" cy="547779"/>
            </a:xfrm>
            <a:prstGeom prst="roundRect">
              <a:avLst/>
            </a:prstGeom>
            <a:solidFill>
              <a:srgbClr val="D0E09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Mason Bee</a:t>
              </a:r>
            </a:p>
          </p:txBody>
        </p:sp>
      </p:grpSp>
      <p:grpSp>
        <p:nvGrpSpPr>
          <p:cNvPr id="2" name="Group 1">
            <a:extLst>
              <a:ext uri="{FF2B5EF4-FFF2-40B4-BE49-F238E27FC236}">
                <a16:creationId xmlns:a16="http://schemas.microsoft.com/office/drawing/2014/main" id="{6411038D-B133-BF46-94C0-A38C794F7D91}"/>
              </a:ext>
            </a:extLst>
          </p:cNvPr>
          <p:cNvGrpSpPr/>
          <p:nvPr/>
        </p:nvGrpSpPr>
        <p:grpSpPr>
          <a:xfrm>
            <a:off x="3907200" y="1082127"/>
            <a:ext cx="2129470" cy="2451153"/>
            <a:chOff x="3907200" y="1082127"/>
            <a:chExt cx="2129470" cy="2451153"/>
          </a:xfrm>
        </p:grpSpPr>
        <p:pic>
          <p:nvPicPr>
            <p:cNvPr id="25" name="Picture 24">
              <a:extLst>
                <a:ext uri="{FF2B5EF4-FFF2-40B4-BE49-F238E27FC236}">
                  <a16:creationId xmlns:a16="http://schemas.microsoft.com/office/drawing/2014/main" id="{C968BFC3-B883-4C4E-9EB9-ED4DD75E5C5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07200" y="1082127"/>
              <a:ext cx="2129470" cy="2146442"/>
            </a:xfrm>
            <a:prstGeom prst="ellipse">
              <a:avLst/>
            </a:prstGeom>
            <a:ln w="38100">
              <a:solidFill>
                <a:schemeClr val="bg1"/>
              </a:solidFill>
            </a:ln>
          </p:spPr>
        </p:pic>
        <p:sp>
          <p:nvSpPr>
            <p:cNvPr id="32" name="Rounded Rectangle 31">
              <a:extLst>
                <a:ext uri="{FF2B5EF4-FFF2-40B4-BE49-F238E27FC236}">
                  <a16:creationId xmlns:a16="http://schemas.microsoft.com/office/drawing/2014/main" id="{87D83DC3-ADDB-0A48-915A-7B72795833C1}"/>
                </a:ext>
              </a:extLst>
            </p:cNvPr>
            <p:cNvSpPr/>
            <p:nvPr/>
          </p:nvSpPr>
          <p:spPr>
            <a:xfrm>
              <a:off x="4268992" y="2985501"/>
              <a:ext cx="1367275" cy="547779"/>
            </a:xfrm>
            <a:prstGeom prst="roundRect">
              <a:avLst/>
            </a:prstGeom>
            <a:solidFill>
              <a:srgbClr val="D0E09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Honey Bee</a:t>
              </a:r>
            </a:p>
          </p:txBody>
        </p:sp>
      </p:grpSp>
      <p:grpSp>
        <p:nvGrpSpPr>
          <p:cNvPr id="3" name="Group 2">
            <a:extLst>
              <a:ext uri="{FF2B5EF4-FFF2-40B4-BE49-F238E27FC236}">
                <a16:creationId xmlns:a16="http://schemas.microsoft.com/office/drawing/2014/main" id="{81D3FFE5-ADEB-404F-84D9-2514BC9C7184}"/>
              </a:ext>
            </a:extLst>
          </p:cNvPr>
          <p:cNvGrpSpPr/>
          <p:nvPr/>
        </p:nvGrpSpPr>
        <p:grpSpPr>
          <a:xfrm>
            <a:off x="6238332" y="1071852"/>
            <a:ext cx="2129470" cy="2488866"/>
            <a:chOff x="6238332" y="1071852"/>
            <a:chExt cx="2129470" cy="2488866"/>
          </a:xfrm>
        </p:grpSpPr>
        <p:pic>
          <p:nvPicPr>
            <p:cNvPr id="26" name="Picture 25">
              <a:extLst>
                <a:ext uri="{FF2B5EF4-FFF2-40B4-BE49-F238E27FC236}">
                  <a16:creationId xmlns:a16="http://schemas.microsoft.com/office/drawing/2014/main" id="{454FADA7-EA89-0347-B5BF-772BA9A863C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38332" y="1071852"/>
              <a:ext cx="2129470" cy="2146442"/>
            </a:xfrm>
            <a:prstGeom prst="ellipse">
              <a:avLst/>
            </a:prstGeom>
            <a:ln w="38100">
              <a:solidFill>
                <a:schemeClr val="bg1"/>
              </a:solidFill>
            </a:ln>
          </p:spPr>
        </p:pic>
        <p:sp>
          <p:nvSpPr>
            <p:cNvPr id="33" name="Rounded Rectangle 32">
              <a:extLst>
                <a:ext uri="{FF2B5EF4-FFF2-40B4-BE49-F238E27FC236}">
                  <a16:creationId xmlns:a16="http://schemas.microsoft.com/office/drawing/2014/main" id="{44B0D908-51D5-7F4E-987E-E3105AD1791E}"/>
                </a:ext>
              </a:extLst>
            </p:cNvPr>
            <p:cNvSpPr/>
            <p:nvPr/>
          </p:nvSpPr>
          <p:spPr>
            <a:xfrm>
              <a:off x="6411848" y="3012939"/>
              <a:ext cx="1766577" cy="547779"/>
            </a:xfrm>
            <a:prstGeom prst="roundRect">
              <a:avLst/>
            </a:prstGeom>
            <a:solidFill>
              <a:srgbClr val="D0E09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Leafcutter Bee</a:t>
              </a:r>
            </a:p>
          </p:txBody>
        </p:sp>
      </p:grpSp>
      <p:grpSp>
        <p:nvGrpSpPr>
          <p:cNvPr id="7" name="Group 6">
            <a:extLst>
              <a:ext uri="{FF2B5EF4-FFF2-40B4-BE49-F238E27FC236}">
                <a16:creationId xmlns:a16="http://schemas.microsoft.com/office/drawing/2014/main" id="{F303B2EE-6163-D04E-AFD6-0256A719C502}"/>
              </a:ext>
            </a:extLst>
          </p:cNvPr>
          <p:cNvGrpSpPr/>
          <p:nvPr/>
        </p:nvGrpSpPr>
        <p:grpSpPr>
          <a:xfrm>
            <a:off x="3907200" y="3689357"/>
            <a:ext cx="2129470" cy="2478048"/>
            <a:chOff x="3907200" y="3689357"/>
            <a:chExt cx="2129470" cy="2478048"/>
          </a:xfrm>
        </p:grpSpPr>
        <p:pic>
          <p:nvPicPr>
            <p:cNvPr id="27" name="Picture 26">
              <a:extLst>
                <a:ext uri="{FF2B5EF4-FFF2-40B4-BE49-F238E27FC236}">
                  <a16:creationId xmlns:a16="http://schemas.microsoft.com/office/drawing/2014/main" id="{AB661C5C-E46B-C548-8BA1-0DAB4F3DA29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907200" y="3689357"/>
              <a:ext cx="2129470" cy="2146442"/>
            </a:xfrm>
            <a:prstGeom prst="ellipse">
              <a:avLst/>
            </a:prstGeom>
            <a:ln w="38100">
              <a:solidFill>
                <a:schemeClr val="bg1"/>
              </a:solidFill>
            </a:ln>
          </p:spPr>
        </p:pic>
        <p:sp>
          <p:nvSpPr>
            <p:cNvPr id="34" name="Rounded Rectangle 33">
              <a:extLst>
                <a:ext uri="{FF2B5EF4-FFF2-40B4-BE49-F238E27FC236}">
                  <a16:creationId xmlns:a16="http://schemas.microsoft.com/office/drawing/2014/main" id="{D24D3243-EAC8-FA4A-933D-05963A899F9C}"/>
                </a:ext>
              </a:extLst>
            </p:cNvPr>
            <p:cNvSpPr/>
            <p:nvPr/>
          </p:nvSpPr>
          <p:spPr>
            <a:xfrm>
              <a:off x="4269188" y="5619626"/>
              <a:ext cx="1367275" cy="547779"/>
            </a:xfrm>
            <a:prstGeom prst="roundRect">
              <a:avLst/>
            </a:prstGeom>
            <a:solidFill>
              <a:srgbClr val="D0E09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Bumblebee</a:t>
              </a:r>
            </a:p>
          </p:txBody>
        </p:sp>
      </p:grpSp>
      <p:grpSp>
        <p:nvGrpSpPr>
          <p:cNvPr id="8" name="Group 7">
            <a:extLst>
              <a:ext uri="{FF2B5EF4-FFF2-40B4-BE49-F238E27FC236}">
                <a16:creationId xmlns:a16="http://schemas.microsoft.com/office/drawing/2014/main" id="{370A08F6-C596-724F-AC01-E3DCBED236B2}"/>
              </a:ext>
            </a:extLst>
          </p:cNvPr>
          <p:cNvGrpSpPr/>
          <p:nvPr/>
        </p:nvGrpSpPr>
        <p:grpSpPr>
          <a:xfrm>
            <a:off x="1576068" y="3689357"/>
            <a:ext cx="2129470" cy="2478048"/>
            <a:chOff x="1576068" y="3689357"/>
            <a:chExt cx="2129470" cy="2478048"/>
          </a:xfrm>
        </p:grpSpPr>
        <p:pic>
          <p:nvPicPr>
            <p:cNvPr id="29" name="Picture 28">
              <a:extLst>
                <a:ext uri="{FF2B5EF4-FFF2-40B4-BE49-F238E27FC236}">
                  <a16:creationId xmlns:a16="http://schemas.microsoft.com/office/drawing/2014/main" id="{1E46F533-0021-1647-B2EB-45456F75E7E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576068" y="3689357"/>
              <a:ext cx="2129470" cy="2146442"/>
            </a:xfrm>
            <a:prstGeom prst="ellipse">
              <a:avLst/>
            </a:prstGeom>
            <a:ln w="38100">
              <a:solidFill>
                <a:schemeClr val="bg1"/>
              </a:solidFill>
            </a:ln>
          </p:spPr>
        </p:pic>
        <p:sp>
          <p:nvSpPr>
            <p:cNvPr id="35" name="Rounded Rectangle 34">
              <a:extLst>
                <a:ext uri="{FF2B5EF4-FFF2-40B4-BE49-F238E27FC236}">
                  <a16:creationId xmlns:a16="http://schemas.microsoft.com/office/drawing/2014/main" id="{C1B84EE9-B3C4-5E43-9376-855F6E2325D0}"/>
                </a:ext>
              </a:extLst>
            </p:cNvPr>
            <p:cNvSpPr/>
            <p:nvPr/>
          </p:nvSpPr>
          <p:spPr>
            <a:xfrm>
              <a:off x="1900670" y="5619626"/>
              <a:ext cx="1465911" cy="547779"/>
            </a:xfrm>
            <a:prstGeom prst="roundRect">
              <a:avLst/>
            </a:prstGeom>
            <a:solidFill>
              <a:srgbClr val="D0E09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solidFill>
                    <a:schemeClr val="tx1"/>
                  </a:solidFill>
                </a:rPr>
                <a:t>Furrow Bee</a:t>
              </a:r>
            </a:p>
          </p:txBody>
        </p:sp>
      </p:grpSp>
      <p:sp>
        <p:nvSpPr>
          <p:cNvPr id="20" name="Rectangle 19">
            <a:hlinkClick r:id="rId8"/>
            <a:extLst>
              <a:ext uri="{FF2B5EF4-FFF2-40B4-BE49-F238E27FC236}">
                <a16:creationId xmlns:a16="http://schemas.microsoft.com/office/drawing/2014/main" id="{242BEC83-E92B-8A4B-AF60-8BE7DE6183AD}"/>
              </a:ext>
            </a:extLst>
          </p:cNvPr>
          <p:cNvSpPr/>
          <p:nvPr/>
        </p:nvSpPr>
        <p:spPr>
          <a:xfrm>
            <a:off x="8520218" y="6626831"/>
            <a:ext cx="632359" cy="215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209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750"/>
                                        <p:tgtEl>
                                          <p:spTgt spid="24"/>
                                        </p:tgtEl>
                                      </p:cBhvr>
                                    </p:animEffect>
                                  </p:childTnLst>
                                </p:cTn>
                              </p:par>
                            </p:childTnLst>
                          </p:cTn>
                        </p:par>
                        <p:par>
                          <p:cTn id="8" fill="hold">
                            <p:stCondLst>
                              <p:cond delay="750"/>
                            </p:stCondLst>
                            <p:childTnLst>
                              <p:par>
                                <p:cTn id="9" presetID="10" presetClass="entr" presetSubtype="0" fill="hold" nodeType="afterEffect">
                                  <p:stCondLst>
                                    <p:cond delay="3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550"/>
                            </p:stCondLst>
                            <p:childTnLst>
                              <p:par>
                                <p:cTn id="13" presetID="10" presetClass="entr" presetSubtype="0" fill="hold" nodeType="afterEffect">
                                  <p:stCondLst>
                                    <p:cond delay="3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350"/>
                            </p:stCondLst>
                            <p:childTnLst>
                              <p:par>
                                <p:cTn id="17" presetID="10" presetClass="entr" presetSubtype="0" fill="hold" nodeType="afterEffect">
                                  <p:stCondLst>
                                    <p:cond delay="3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3150"/>
                            </p:stCondLst>
                            <p:childTnLst>
                              <p:par>
                                <p:cTn id="21" presetID="10" presetClass="entr" presetSubtype="0" fill="hold" nodeType="afterEffect">
                                  <p:stCondLst>
                                    <p:cond delay="3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3950"/>
                            </p:stCondLst>
                            <p:childTnLst>
                              <p:par>
                                <p:cTn id="25" presetID="10" presetClass="entr" presetSubtype="0" fill="hold" nodeType="afterEffect">
                                  <p:stCondLst>
                                    <p:cond delay="3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ular Callout 22">
            <a:extLst>
              <a:ext uri="{FF2B5EF4-FFF2-40B4-BE49-F238E27FC236}">
                <a16:creationId xmlns:a16="http://schemas.microsoft.com/office/drawing/2014/main" id="{94D45393-FD1A-E44C-9D56-9F461E7178F4}"/>
              </a:ext>
            </a:extLst>
          </p:cNvPr>
          <p:cNvSpPr/>
          <p:nvPr/>
        </p:nvSpPr>
        <p:spPr>
          <a:xfrm>
            <a:off x="807445" y="4274531"/>
            <a:ext cx="3077372" cy="1773647"/>
          </a:xfrm>
          <a:prstGeom prst="wedgeRoundRectCallout">
            <a:avLst>
              <a:gd name="adj1" fmla="val 1115"/>
              <a:gd name="adj2" fmla="val 58452"/>
              <a:gd name="adj3" fmla="val 16667"/>
            </a:avLst>
          </a:prstGeom>
          <a:solidFill>
            <a:schemeClr val="bg1"/>
          </a:solidFill>
          <a:ln w="38100">
            <a:solidFill>
              <a:srgbClr val="E8C50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Our nests help us to </a:t>
            </a:r>
          </a:p>
          <a:p>
            <a:r>
              <a:rPr lang="en-GB" dirty="0">
                <a:solidFill>
                  <a:schemeClr val="tx1"/>
                </a:solidFill>
              </a:rPr>
              <a:t>     protect our eggs, larva</a:t>
            </a:r>
          </a:p>
          <a:p>
            <a:r>
              <a:rPr lang="en-GB" dirty="0">
                <a:solidFill>
                  <a:schemeClr val="tx1"/>
                </a:solidFill>
              </a:rPr>
              <a:t>             and pupa. These</a:t>
            </a:r>
          </a:p>
          <a:p>
            <a:r>
              <a:rPr lang="en-GB" dirty="0">
                <a:solidFill>
                  <a:schemeClr val="tx1"/>
                </a:solidFill>
              </a:rPr>
              <a:t>                will develop</a:t>
            </a:r>
          </a:p>
          <a:p>
            <a:r>
              <a:rPr lang="en-GB" dirty="0">
                <a:solidFill>
                  <a:schemeClr val="tx1"/>
                </a:solidFill>
              </a:rPr>
              <a:t>                 into bees. </a:t>
            </a:r>
          </a:p>
        </p:txBody>
      </p:sp>
      <p:pic>
        <p:nvPicPr>
          <p:cNvPr id="9" name="Picture 8">
            <a:extLst>
              <a:ext uri="{FF2B5EF4-FFF2-40B4-BE49-F238E27FC236}">
                <a16:creationId xmlns:a16="http://schemas.microsoft.com/office/drawing/2014/main" id="{3BEE1145-E925-4E41-9C34-E8837374290A}"/>
              </a:ext>
            </a:extLst>
          </p:cNvPr>
          <p:cNvPicPr>
            <a:picLocks noChangeAspect="1"/>
          </p:cNvPicPr>
          <p:nvPr/>
        </p:nvPicPr>
        <p:blipFill>
          <a:blip r:embed="rId2"/>
          <a:stretch>
            <a:fillRect/>
          </a:stretch>
        </p:blipFill>
        <p:spPr>
          <a:xfrm>
            <a:off x="-201631" y="-133564"/>
            <a:ext cx="9520292" cy="1936526"/>
          </a:xfrm>
          <a:prstGeom prst="rect">
            <a:avLst/>
          </a:prstGeom>
        </p:spPr>
      </p:pic>
      <p:sp>
        <p:nvSpPr>
          <p:cNvPr id="4" name="TextBox 3">
            <a:extLst>
              <a:ext uri="{FF2B5EF4-FFF2-40B4-BE49-F238E27FC236}">
                <a16:creationId xmlns:a16="http://schemas.microsoft.com/office/drawing/2014/main" id="{838C76CC-563C-F847-9089-B25E57146118}"/>
              </a:ext>
            </a:extLst>
          </p:cNvPr>
          <p:cNvSpPr txBox="1"/>
          <p:nvPr/>
        </p:nvSpPr>
        <p:spPr>
          <a:xfrm>
            <a:off x="416460" y="323216"/>
            <a:ext cx="3744574" cy="1077218"/>
          </a:xfrm>
          <a:prstGeom prst="rect">
            <a:avLst/>
          </a:prstGeom>
          <a:noFill/>
        </p:spPr>
        <p:txBody>
          <a:bodyPr wrap="square" rtlCol="0">
            <a:spAutoFit/>
          </a:bodyPr>
          <a:lstStyle/>
          <a:p>
            <a:r>
              <a:rPr lang="en-GB" sz="3200" b="1" dirty="0"/>
              <a:t>Where Do </a:t>
            </a:r>
            <a:br>
              <a:rPr lang="en-GB" sz="3200" b="1" dirty="0"/>
            </a:br>
            <a:r>
              <a:rPr lang="en-GB" sz="3200" b="1" dirty="0"/>
              <a:t>Bees Live?</a:t>
            </a:r>
            <a:endParaRPr lang="en-GB" sz="3200" dirty="0"/>
          </a:p>
        </p:txBody>
      </p:sp>
      <p:sp>
        <p:nvSpPr>
          <p:cNvPr id="24" name="Rounded Rectangle 23">
            <a:extLst>
              <a:ext uri="{FF2B5EF4-FFF2-40B4-BE49-F238E27FC236}">
                <a16:creationId xmlns:a16="http://schemas.microsoft.com/office/drawing/2014/main" id="{008BC018-4FA5-BD49-8EB7-763C50E3D522}"/>
              </a:ext>
            </a:extLst>
          </p:cNvPr>
          <p:cNvSpPr/>
          <p:nvPr/>
        </p:nvSpPr>
        <p:spPr>
          <a:xfrm>
            <a:off x="803338" y="1983125"/>
            <a:ext cx="2957834" cy="2080114"/>
          </a:xfrm>
          <a:prstGeom prst="roundRect">
            <a:avLst/>
          </a:prstGeom>
          <a:solidFill>
            <a:schemeClr val="bg1"/>
          </a:solidFill>
          <a:ln w="38100">
            <a:solidFill>
              <a:srgbClr val="85BD3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Different types of bees like to live in different places. You might find bees living in hollow trees, underground or even in sand dunes. </a:t>
            </a:r>
          </a:p>
        </p:txBody>
      </p:sp>
      <p:sp>
        <p:nvSpPr>
          <p:cNvPr id="19" name="Rounded Rectangle 18">
            <a:extLst>
              <a:ext uri="{FF2B5EF4-FFF2-40B4-BE49-F238E27FC236}">
                <a16:creationId xmlns:a16="http://schemas.microsoft.com/office/drawing/2014/main" id="{5FB76D77-D62C-2C49-99D2-E31114A67A0E}"/>
              </a:ext>
            </a:extLst>
          </p:cNvPr>
          <p:cNvSpPr/>
          <p:nvPr/>
        </p:nvSpPr>
        <p:spPr>
          <a:xfrm>
            <a:off x="4006924" y="1148980"/>
            <a:ext cx="3015729" cy="1160713"/>
          </a:xfrm>
          <a:prstGeom prst="roundRect">
            <a:avLst/>
          </a:prstGeom>
          <a:solidFill>
            <a:srgbClr val="D0E09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Some bees like to live inside plant stems or small holes. </a:t>
            </a:r>
          </a:p>
        </p:txBody>
      </p:sp>
      <p:pic>
        <p:nvPicPr>
          <p:cNvPr id="25" name="Picture 24">
            <a:extLst>
              <a:ext uri="{FF2B5EF4-FFF2-40B4-BE49-F238E27FC236}">
                <a16:creationId xmlns:a16="http://schemas.microsoft.com/office/drawing/2014/main" id="{C968BFC3-B883-4C4E-9EB9-ED4DD75E5C5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487830" y="713805"/>
            <a:ext cx="1921214" cy="1936526"/>
          </a:xfrm>
          <a:prstGeom prst="ellipse">
            <a:avLst/>
          </a:prstGeom>
          <a:ln w="38100">
            <a:solidFill>
              <a:schemeClr val="bg1"/>
            </a:solidFill>
          </a:ln>
        </p:spPr>
      </p:pic>
      <p:sp>
        <p:nvSpPr>
          <p:cNvPr id="16" name="Rounded Rectangle 15">
            <a:extLst>
              <a:ext uri="{FF2B5EF4-FFF2-40B4-BE49-F238E27FC236}">
                <a16:creationId xmlns:a16="http://schemas.microsoft.com/office/drawing/2014/main" id="{DF34E8F4-725A-6A48-8434-F7DBE42FC40F}"/>
              </a:ext>
            </a:extLst>
          </p:cNvPr>
          <p:cNvSpPr/>
          <p:nvPr/>
        </p:nvSpPr>
        <p:spPr>
          <a:xfrm>
            <a:off x="4006924" y="2541562"/>
            <a:ext cx="2913552" cy="1773647"/>
          </a:xfrm>
          <a:prstGeom prst="roundRect">
            <a:avLst/>
          </a:prstGeom>
          <a:solidFill>
            <a:srgbClr val="D0E09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Some bees like to make </a:t>
            </a:r>
          </a:p>
          <a:p>
            <a:r>
              <a:rPr lang="en-GB" dirty="0">
                <a:solidFill>
                  <a:schemeClr val="tx1"/>
                </a:solidFill>
              </a:rPr>
              <a:t>their own nest. They might make a nest in </a:t>
            </a:r>
            <a:br>
              <a:rPr lang="en-GB" dirty="0">
                <a:solidFill>
                  <a:schemeClr val="tx1"/>
                </a:solidFill>
              </a:rPr>
            </a:br>
            <a:r>
              <a:rPr lang="en-GB">
                <a:solidFill>
                  <a:schemeClr val="tx1"/>
                </a:solidFill>
              </a:rPr>
              <a:t>a tree</a:t>
            </a:r>
            <a:r>
              <a:rPr lang="en-GB" dirty="0">
                <a:solidFill>
                  <a:schemeClr val="tx1"/>
                </a:solidFill>
              </a:rPr>
              <a:t>, in a garden or under a roof. </a:t>
            </a:r>
          </a:p>
        </p:txBody>
      </p:sp>
      <p:pic>
        <p:nvPicPr>
          <p:cNvPr id="26" name="Picture 25">
            <a:extLst>
              <a:ext uri="{FF2B5EF4-FFF2-40B4-BE49-F238E27FC236}">
                <a16:creationId xmlns:a16="http://schemas.microsoft.com/office/drawing/2014/main" id="{454FADA7-EA89-0347-B5BF-772BA9A863C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502407" y="2512736"/>
            <a:ext cx="1921214" cy="1936526"/>
          </a:xfrm>
          <a:prstGeom prst="ellipse">
            <a:avLst/>
          </a:prstGeom>
          <a:ln w="38100">
            <a:solidFill>
              <a:schemeClr val="bg1"/>
            </a:solidFill>
          </a:ln>
        </p:spPr>
      </p:pic>
      <p:sp>
        <p:nvSpPr>
          <p:cNvPr id="20" name="Rounded Rectangle 19">
            <a:extLst>
              <a:ext uri="{FF2B5EF4-FFF2-40B4-BE49-F238E27FC236}">
                <a16:creationId xmlns:a16="http://schemas.microsoft.com/office/drawing/2014/main" id="{7F94D8DC-64DC-8441-974D-C8342187C92D}"/>
              </a:ext>
            </a:extLst>
          </p:cNvPr>
          <p:cNvSpPr/>
          <p:nvPr/>
        </p:nvSpPr>
        <p:spPr>
          <a:xfrm>
            <a:off x="4006924" y="4518300"/>
            <a:ext cx="3077373" cy="1467180"/>
          </a:xfrm>
          <a:prstGeom prst="roundRect">
            <a:avLst/>
          </a:prstGeom>
          <a:solidFill>
            <a:srgbClr val="D0E09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Some bees like to build their nests in holes or empty tunnels underground.</a:t>
            </a:r>
          </a:p>
        </p:txBody>
      </p:sp>
      <p:pic>
        <p:nvPicPr>
          <p:cNvPr id="28" name="Picture 27">
            <a:extLst>
              <a:ext uri="{FF2B5EF4-FFF2-40B4-BE49-F238E27FC236}">
                <a16:creationId xmlns:a16="http://schemas.microsoft.com/office/drawing/2014/main" id="{937AE4B5-85C7-A34A-8815-1AC9595DDFC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16984" y="4324335"/>
            <a:ext cx="1921214" cy="1936526"/>
          </a:xfrm>
          <a:prstGeom prst="ellipse">
            <a:avLst/>
          </a:prstGeom>
          <a:ln w="38100">
            <a:solidFill>
              <a:schemeClr val="bg1"/>
            </a:solidFill>
          </a:ln>
        </p:spPr>
      </p:pic>
      <p:sp>
        <p:nvSpPr>
          <p:cNvPr id="21" name="Oval 20">
            <a:extLst>
              <a:ext uri="{FF2B5EF4-FFF2-40B4-BE49-F238E27FC236}">
                <a16:creationId xmlns:a16="http://schemas.microsoft.com/office/drawing/2014/main" id="{5548324E-D1C4-6A48-9E3F-16FE66074A73}"/>
              </a:ext>
            </a:extLst>
          </p:cNvPr>
          <p:cNvSpPr/>
          <p:nvPr/>
        </p:nvSpPr>
        <p:spPr>
          <a:xfrm>
            <a:off x="-566392" y="4905214"/>
            <a:ext cx="2510725" cy="2510725"/>
          </a:xfrm>
          <a:prstGeom prst="ellipse">
            <a:avLst/>
          </a:prstGeom>
          <a:solidFill>
            <a:srgbClr val="D0E09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icture containing text, vector graphics&#10;&#10;Description automatically generated">
            <a:extLst>
              <a:ext uri="{FF2B5EF4-FFF2-40B4-BE49-F238E27FC236}">
                <a16:creationId xmlns:a16="http://schemas.microsoft.com/office/drawing/2014/main" id="{FEAAD253-263E-2347-9A08-FAC56E75B3D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294097" y="5083136"/>
            <a:ext cx="2106238" cy="2034965"/>
          </a:xfrm>
          <a:prstGeom prst="rect">
            <a:avLst/>
          </a:prstGeom>
        </p:spPr>
      </p:pic>
      <p:sp>
        <p:nvSpPr>
          <p:cNvPr id="14" name="Rectangle 13">
            <a:hlinkClick r:id="rId7"/>
            <a:extLst>
              <a:ext uri="{FF2B5EF4-FFF2-40B4-BE49-F238E27FC236}">
                <a16:creationId xmlns:a16="http://schemas.microsoft.com/office/drawing/2014/main" id="{E1873263-6F84-804F-989E-B326225D9B3A}"/>
              </a:ext>
            </a:extLst>
          </p:cNvPr>
          <p:cNvSpPr/>
          <p:nvPr/>
        </p:nvSpPr>
        <p:spPr>
          <a:xfrm>
            <a:off x="8520218" y="6626831"/>
            <a:ext cx="632359" cy="215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138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1000"/>
                                        <p:tgtEl>
                                          <p:spTgt spid="19"/>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1000"/>
                                        <p:tgtEl>
                                          <p:spTgt spid="16"/>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1000"/>
                                        <p:tgtEl>
                                          <p:spTgt spid="20"/>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19" grpId="0" animBg="1"/>
      <p:bldP spid="16"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EE1145-E925-4E41-9C34-E8837374290A}"/>
              </a:ext>
            </a:extLst>
          </p:cNvPr>
          <p:cNvPicPr>
            <a:picLocks noChangeAspect="1"/>
          </p:cNvPicPr>
          <p:nvPr/>
        </p:nvPicPr>
        <p:blipFill>
          <a:blip r:embed="rId2"/>
          <a:stretch>
            <a:fillRect/>
          </a:stretch>
        </p:blipFill>
        <p:spPr>
          <a:xfrm>
            <a:off x="-201631" y="-133564"/>
            <a:ext cx="9520292" cy="1936526"/>
          </a:xfrm>
          <a:prstGeom prst="rect">
            <a:avLst/>
          </a:prstGeom>
        </p:spPr>
      </p:pic>
      <p:sp>
        <p:nvSpPr>
          <p:cNvPr id="4" name="TextBox 3">
            <a:extLst>
              <a:ext uri="{FF2B5EF4-FFF2-40B4-BE49-F238E27FC236}">
                <a16:creationId xmlns:a16="http://schemas.microsoft.com/office/drawing/2014/main" id="{838C76CC-563C-F847-9089-B25E57146118}"/>
              </a:ext>
            </a:extLst>
          </p:cNvPr>
          <p:cNvSpPr txBox="1"/>
          <p:nvPr/>
        </p:nvSpPr>
        <p:spPr>
          <a:xfrm>
            <a:off x="416460" y="323216"/>
            <a:ext cx="3744574" cy="1077218"/>
          </a:xfrm>
          <a:prstGeom prst="rect">
            <a:avLst/>
          </a:prstGeom>
          <a:noFill/>
        </p:spPr>
        <p:txBody>
          <a:bodyPr wrap="square" rtlCol="0">
            <a:spAutoFit/>
          </a:bodyPr>
          <a:lstStyle/>
          <a:p>
            <a:r>
              <a:rPr lang="en-GB" sz="3200" b="1" dirty="0"/>
              <a:t>What Do </a:t>
            </a:r>
          </a:p>
          <a:p>
            <a:r>
              <a:rPr lang="en-GB" sz="3200" b="1" dirty="0"/>
              <a:t>Bees Eat?</a:t>
            </a:r>
            <a:endParaRPr lang="en-GB" sz="3200" dirty="0"/>
          </a:p>
        </p:txBody>
      </p:sp>
      <p:sp>
        <p:nvSpPr>
          <p:cNvPr id="15" name="Rounded Rectangle 14">
            <a:extLst>
              <a:ext uri="{FF2B5EF4-FFF2-40B4-BE49-F238E27FC236}">
                <a16:creationId xmlns:a16="http://schemas.microsoft.com/office/drawing/2014/main" id="{782EBB9B-EA83-DC42-8FDB-7BAA5ED93B88}"/>
              </a:ext>
            </a:extLst>
          </p:cNvPr>
          <p:cNvSpPr/>
          <p:nvPr/>
        </p:nvSpPr>
        <p:spPr>
          <a:xfrm>
            <a:off x="688970" y="1961820"/>
            <a:ext cx="3156617" cy="1467180"/>
          </a:xfrm>
          <a:prstGeom prst="roundRect">
            <a:avLst/>
          </a:prstGeom>
          <a:solidFill>
            <a:schemeClr val="bg1"/>
          </a:solidFill>
          <a:ln w="38100">
            <a:solidFill>
              <a:srgbClr val="85BD3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Bees like to feed on nectar and pollen. Nectar is a sweet, sugary liquid that bees drink from flowers.</a:t>
            </a:r>
          </a:p>
        </p:txBody>
      </p:sp>
      <p:pic>
        <p:nvPicPr>
          <p:cNvPr id="3" name="Picture 2" descr="A picture containing plant&#10;&#10;Description automatically generated">
            <a:extLst>
              <a:ext uri="{FF2B5EF4-FFF2-40B4-BE49-F238E27FC236}">
                <a16:creationId xmlns:a16="http://schemas.microsoft.com/office/drawing/2014/main" id="{C677BE61-4F69-9D4B-9368-F185E92134A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441843" y="1815573"/>
            <a:ext cx="6811765" cy="5005855"/>
          </a:xfrm>
          <a:prstGeom prst="rect">
            <a:avLst/>
          </a:prstGeom>
        </p:spPr>
      </p:pic>
      <p:sp>
        <p:nvSpPr>
          <p:cNvPr id="23" name="Rounded Rectangular Callout 22">
            <a:extLst>
              <a:ext uri="{FF2B5EF4-FFF2-40B4-BE49-F238E27FC236}">
                <a16:creationId xmlns:a16="http://schemas.microsoft.com/office/drawing/2014/main" id="{94D45393-FD1A-E44C-9D56-9F461E7178F4}"/>
              </a:ext>
            </a:extLst>
          </p:cNvPr>
          <p:cNvSpPr/>
          <p:nvPr/>
        </p:nvSpPr>
        <p:spPr>
          <a:xfrm>
            <a:off x="1530974" y="3854175"/>
            <a:ext cx="3077372" cy="1467180"/>
          </a:xfrm>
          <a:prstGeom prst="wedgeRoundRectCallout">
            <a:avLst>
              <a:gd name="adj1" fmla="val 42513"/>
              <a:gd name="adj2" fmla="val -77400"/>
              <a:gd name="adj3" fmla="val 16667"/>
            </a:avLst>
          </a:prstGeom>
          <a:solidFill>
            <a:schemeClr val="bg1"/>
          </a:solidFill>
          <a:ln w="38100">
            <a:solidFill>
              <a:srgbClr val="E8C50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Nectar tastes very sweet. </a:t>
            </a:r>
          </a:p>
          <a:p>
            <a:r>
              <a:rPr lang="en-GB" dirty="0">
                <a:solidFill>
                  <a:schemeClr val="tx1"/>
                </a:solidFill>
              </a:rPr>
              <a:t>Pollen is often dusty and yellow - it gets stuck to my legs and body!</a:t>
            </a:r>
          </a:p>
        </p:txBody>
      </p:sp>
      <p:pic>
        <p:nvPicPr>
          <p:cNvPr id="22" name="Picture 21" descr="A picture containing text, vector graphics&#10;&#10;Description automatically generated">
            <a:extLst>
              <a:ext uri="{FF2B5EF4-FFF2-40B4-BE49-F238E27FC236}">
                <a16:creationId xmlns:a16="http://schemas.microsoft.com/office/drawing/2014/main" id="{FEAAD253-263E-2347-9A08-FAC56E75B3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58239" y="4335337"/>
            <a:ext cx="2106238" cy="2034965"/>
          </a:xfrm>
          <a:prstGeom prst="rect">
            <a:avLst/>
          </a:prstGeom>
        </p:spPr>
      </p:pic>
      <p:sp>
        <p:nvSpPr>
          <p:cNvPr id="8" name="Rectangle 7">
            <a:hlinkClick r:id="rId5"/>
            <a:extLst>
              <a:ext uri="{FF2B5EF4-FFF2-40B4-BE49-F238E27FC236}">
                <a16:creationId xmlns:a16="http://schemas.microsoft.com/office/drawing/2014/main" id="{6033BC98-0E30-4C46-BFAA-CF28EB6FA9C4}"/>
              </a:ext>
            </a:extLst>
          </p:cNvPr>
          <p:cNvSpPr/>
          <p:nvPr/>
        </p:nvSpPr>
        <p:spPr>
          <a:xfrm>
            <a:off x="8520218" y="6626831"/>
            <a:ext cx="632359" cy="215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617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0" presetClass="path" presetSubtype="0" decel="50000" fill="hold" nodeType="afterEffect">
                                  <p:stCondLst>
                                    <p:cond delay="0"/>
                                  </p:stCondLst>
                                  <p:childTnLst>
                                    <p:animMotion origin="layout" path="M 0.03368 -0.03635 C -0.00173 -0.02963 0.00469 -0.0294 -0.05104 -0.03635 C -0.05642 -0.03704 -0.06197 -0.03912 -0.06649 -0.04306 C -0.08784 -0.06204 -0.07743 -0.05093 -0.09722 -0.07732 L -0.10746 -0.09098 C -0.11007 -0.09445 -0.11319 -0.09723 -0.1151 -0.10116 C -0.11684 -0.10463 -0.11822 -0.10834 -0.12031 -0.11158 C -0.12343 -0.11644 -0.12777 -0.11968 -0.13055 -0.12524 C -0.13229 -0.12848 -0.13368 -0.13218 -0.13559 -0.13542 C -0.13871 -0.14028 -0.14322 -0.14375 -0.14583 -0.14908 C -0.15277 -0.16274 -0.14843 -0.15695 -0.15868 -0.16621 C -0.17326 -0.19514 -0.1493 -0.15024 -0.17916 -0.19005 C -0.18888 -0.20278 -0.1835 -0.19885 -0.19461 -0.20371 C -0.19722 -0.20602 -0.19947 -0.20903 -0.20225 -0.21065 C -0.21684 -0.21899 -0.23888 -0.21158 -0.25104 -0.21065 L -0.26649 -0.20371 L -0.27413 -0.20024 C -0.27673 -0.19815 -0.27899 -0.19514 -0.28177 -0.19352 C -0.2868 -0.19051 -0.2927 -0.19075 -0.29722 -0.18658 C -0.29982 -0.1845 -0.30208 -0.18149 -0.30486 -0.17987 C -0.30989 -0.17686 -0.3151 -0.17477 -0.32031 -0.17292 C -0.32361 -0.17176 -0.32708 -0.17037 -0.33055 -0.16968 C -0.33836 -0.1676 -0.3618 -0.16389 -0.36892 -0.16274 C -0.39201 -0.16389 -0.41527 -0.16343 -0.43819 -0.16621 C -0.45434 -0.16806 -0.45034 -0.17246 -0.46128 -0.17987 C -0.46371 -0.18149 -0.46649 -0.18218 -0.46892 -0.18334 C -0.48385 -0.20325 -0.4625 -0.17547 -0.48177 -0.197 C -0.48454 -0.2 -0.48663 -0.20417 -0.48958 -0.20718 C -0.49444 -0.21227 -0.50052 -0.21505 -0.50486 -0.22084 C -0.50659 -0.22315 -0.5085 -0.225 -0.51007 -0.22778 C -0.51371 -0.23426 -0.5151 -0.24352 -0.52031 -0.24815 L -0.52795 -0.2551 C -0.52968 -0.25834 -0.5309 -0.26227 -0.53316 -0.26528 C -0.53524 -0.26829 -0.53836 -0.26945 -0.54079 -0.272 C -0.5427 -0.27408 -0.54409 -0.27686 -0.546 -0.27894 C -0.54826 -0.28149 -0.55121 -0.28311 -0.55364 -0.28588 C -0.55555 -0.28774 -0.55659 -0.29121 -0.55868 -0.2926 C -0.56354 -0.29584 -0.56892 -0.29723 -0.57413 -0.29954 C -0.57673 -0.3007 -0.57951 -0.30093 -0.58177 -0.30278 C -0.59409 -0.31366 -0.58663 -0.30834 -0.60486 -0.31644 L -0.62795 -0.32686 L -0.63559 -0.3301 " pathEditMode="relative" rAng="0" ptsTypes="AAAAAAAAAAAAAAAAAAAAAAAAAAAAAAAAAAAAAAAAAA">
                                      <p:cBhvr>
                                        <p:cTn id="10" dur="2000" fill="hold"/>
                                        <p:tgtEl>
                                          <p:spTgt spid="22"/>
                                        </p:tgtEl>
                                        <p:attrNameLst>
                                          <p:attrName>ppt_x</p:attrName>
                                          <p:attrName>ppt_y</p:attrName>
                                        </p:attrNameLst>
                                      </p:cBhvr>
                                      <p:rCtr x="-33472" y="-14444"/>
                                    </p:animMotion>
                                  </p:childTnLst>
                                </p:cTn>
                              </p:par>
                            </p:childTnLst>
                          </p:cTn>
                        </p:par>
                        <p:par>
                          <p:cTn id="11" fill="hold">
                            <p:stCondLst>
                              <p:cond delay="3000"/>
                            </p:stCondLst>
                            <p:childTnLst>
                              <p:par>
                                <p:cTn id="12" presetID="10" presetClass="entr" presetSubtype="0" fill="hold" grpId="0" nodeType="afterEffect">
                                  <p:stCondLst>
                                    <p:cond delay="5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EE1145-E925-4E41-9C34-E8837374290A}"/>
              </a:ext>
            </a:extLst>
          </p:cNvPr>
          <p:cNvPicPr>
            <a:picLocks noChangeAspect="1"/>
          </p:cNvPicPr>
          <p:nvPr/>
        </p:nvPicPr>
        <p:blipFill>
          <a:blip r:embed="rId2"/>
          <a:stretch>
            <a:fillRect/>
          </a:stretch>
        </p:blipFill>
        <p:spPr>
          <a:xfrm>
            <a:off x="-201631" y="-133564"/>
            <a:ext cx="9520292" cy="1936526"/>
          </a:xfrm>
          <a:prstGeom prst="rect">
            <a:avLst/>
          </a:prstGeom>
        </p:spPr>
      </p:pic>
      <p:sp>
        <p:nvSpPr>
          <p:cNvPr id="4" name="TextBox 3">
            <a:extLst>
              <a:ext uri="{FF2B5EF4-FFF2-40B4-BE49-F238E27FC236}">
                <a16:creationId xmlns:a16="http://schemas.microsoft.com/office/drawing/2014/main" id="{838C76CC-563C-F847-9089-B25E57146118}"/>
              </a:ext>
            </a:extLst>
          </p:cNvPr>
          <p:cNvSpPr txBox="1"/>
          <p:nvPr/>
        </p:nvSpPr>
        <p:spPr>
          <a:xfrm>
            <a:off x="416460" y="323216"/>
            <a:ext cx="3744574" cy="1077218"/>
          </a:xfrm>
          <a:prstGeom prst="rect">
            <a:avLst/>
          </a:prstGeom>
          <a:noFill/>
        </p:spPr>
        <p:txBody>
          <a:bodyPr wrap="square" rtlCol="0">
            <a:spAutoFit/>
          </a:bodyPr>
          <a:lstStyle/>
          <a:p>
            <a:r>
              <a:rPr lang="en-GB" sz="3200" b="1" dirty="0"/>
              <a:t>What Is Pollination? </a:t>
            </a:r>
            <a:endParaRPr lang="en-GB" sz="3200" dirty="0"/>
          </a:p>
        </p:txBody>
      </p:sp>
      <p:sp>
        <p:nvSpPr>
          <p:cNvPr id="15" name="Rounded Rectangle 14">
            <a:extLst>
              <a:ext uri="{FF2B5EF4-FFF2-40B4-BE49-F238E27FC236}">
                <a16:creationId xmlns:a16="http://schemas.microsoft.com/office/drawing/2014/main" id="{782EBB9B-EA83-DC42-8FDB-7BAA5ED93B88}"/>
              </a:ext>
            </a:extLst>
          </p:cNvPr>
          <p:cNvSpPr/>
          <p:nvPr/>
        </p:nvSpPr>
        <p:spPr>
          <a:xfrm>
            <a:off x="681142" y="1994094"/>
            <a:ext cx="2856905" cy="1467180"/>
          </a:xfrm>
          <a:prstGeom prst="roundRect">
            <a:avLst/>
          </a:prstGeom>
          <a:solidFill>
            <a:schemeClr val="bg1"/>
          </a:solidFill>
          <a:ln w="38100">
            <a:solidFill>
              <a:srgbClr val="85BD3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When bees have finished drinking all of the nectar on one flower, they fly to the next one. </a:t>
            </a:r>
          </a:p>
        </p:txBody>
      </p:sp>
      <p:sp>
        <p:nvSpPr>
          <p:cNvPr id="10" name="Rounded Rectangle 9">
            <a:extLst>
              <a:ext uri="{FF2B5EF4-FFF2-40B4-BE49-F238E27FC236}">
                <a16:creationId xmlns:a16="http://schemas.microsoft.com/office/drawing/2014/main" id="{2C8E5EDB-F789-DB47-8E9C-602F048A71C1}"/>
              </a:ext>
            </a:extLst>
          </p:cNvPr>
          <p:cNvSpPr/>
          <p:nvPr/>
        </p:nvSpPr>
        <p:spPr>
          <a:xfrm>
            <a:off x="3695177" y="1339655"/>
            <a:ext cx="4275640" cy="1467180"/>
          </a:xfrm>
          <a:prstGeom prst="roundRect">
            <a:avLst/>
          </a:prstGeom>
          <a:solidFill>
            <a:schemeClr val="bg1"/>
          </a:solidFill>
          <a:ln w="38100">
            <a:solidFill>
              <a:srgbClr val="85BD3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The pollen that was stuck to their legs rubs off onto the next flower. This is called pollination. It helps plants to grow and produce food.</a:t>
            </a:r>
          </a:p>
        </p:txBody>
      </p:sp>
      <p:pic>
        <p:nvPicPr>
          <p:cNvPr id="5" name="Picture 4" descr="A picture containing text&#10;&#10;Description automatically generated">
            <a:extLst>
              <a:ext uri="{FF2B5EF4-FFF2-40B4-BE49-F238E27FC236}">
                <a16:creationId xmlns:a16="http://schemas.microsoft.com/office/drawing/2014/main" id="{8F562AB6-605E-7C4F-B219-1A086F420C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22134" y="2607504"/>
            <a:ext cx="2307068" cy="5168054"/>
          </a:xfrm>
          <a:prstGeom prst="rect">
            <a:avLst/>
          </a:prstGeom>
        </p:spPr>
      </p:pic>
      <p:pic>
        <p:nvPicPr>
          <p:cNvPr id="8" name="Picture 7" descr="A picture containing window&#10;&#10;Description automatically generated">
            <a:extLst>
              <a:ext uri="{FF2B5EF4-FFF2-40B4-BE49-F238E27FC236}">
                <a16:creationId xmlns:a16="http://schemas.microsoft.com/office/drawing/2014/main" id="{6ADE3EF2-7721-D545-84B6-34B2153B35C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5605" y="3555817"/>
            <a:ext cx="1987717" cy="5088359"/>
          </a:xfrm>
          <a:prstGeom prst="rect">
            <a:avLst/>
          </a:prstGeom>
        </p:spPr>
      </p:pic>
      <p:pic>
        <p:nvPicPr>
          <p:cNvPr id="22" name="Picture 21" descr="A picture containing text, vector graphics&#10;&#10;Description automatically generated">
            <a:extLst>
              <a:ext uri="{FF2B5EF4-FFF2-40B4-BE49-F238E27FC236}">
                <a16:creationId xmlns:a16="http://schemas.microsoft.com/office/drawing/2014/main" id="{FEAAD253-263E-2347-9A08-FAC56E75B3D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817322" y="3872327"/>
            <a:ext cx="1365408" cy="1319204"/>
          </a:xfrm>
          <a:prstGeom prst="rect">
            <a:avLst/>
          </a:prstGeom>
        </p:spPr>
      </p:pic>
      <p:sp>
        <p:nvSpPr>
          <p:cNvPr id="16" name="Rounded Rectangle 15">
            <a:extLst>
              <a:ext uri="{FF2B5EF4-FFF2-40B4-BE49-F238E27FC236}">
                <a16:creationId xmlns:a16="http://schemas.microsoft.com/office/drawing/2014/main" id="{0F48DBE2-9D15-F54F-B3F2-7CB0A5A9D90F}"/>
              </a:ext>
            </a:extLst>
          </p:cNvPr>
          <p:cNvSpPr/>
          <p:nvPr/>
        </p:nvSpPr>
        <p:spPr>
          <a:xfrm>
            <a:off x="4708971" y="5440102"/>
            <a:ext cx="2932631" cy="854246"/>
          </a:xfrm>
          <a:prstGeom prst="roundRect">
            <a:avLst/>
          </a:prstGeom>
          <a:solidFill>
            <a:srgbClr val="D0E09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Can you see the pollen that is stuck to this bee? </a:t>
            </a:r>
          </a:p>
        </p:txBody>
      </p:sp>
      <p:pic>
        <p:nvPicPr>
          <p:cNvPr id="14" name="Picture 13">
            <a:extLst>
              <a:ext uri="{FF2B5EF4-FFF2-40B4-BE49-F238E27FC236}">
                <a16:creationId xmlns:a16="http://schemas.microsoft.com/office/drawing/2014/main" id="{A8F6FD9E-36A7-8846-8DEA-678307B4B7C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175287" y="2365014"/>
            <a:ext cx="3338583" cy="3365191"/>
          </a:xfrm>
          <a:prstGeom prst="ellipse">
            <a:avLst/>
          </a:prstGeom>
          <a:ln w="38100">
            <a:solidFill>
              <a:schemeClr val="bg1"/>
            </a:solidFill>
          </a:ln>
        </p:spPr>
      </p:pic>
      <p:sp>
        <p:nvSpPr>
          <p:cNvPr id="11" name="Rectangle 10">
            <a:hlinkClick r:id="rId7"/>
            <a:extLst>
              <a:ext uri="{FF2B5EF4-FFF2-40B4-BE49-F238E27FC236}">
                <a16:creationId xmlns:a16="http://schemas.microsoft.com/office/drawing/2014/main" id="{8974A65C-99DE-6041-AE95-118AA0B4F4C9}"/>
              </a:ext>
            </a:extLst>
          </p:cNvPr>
          <p:cNvSpPr/>
          <p:nvPr/>
        </p:nvSpPr>
        <p:spPr>
          <a:xfrm>
            <a:off x="8520218" y="6626831"/>
            <a:ext cx="632359" cy="215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27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0" presetClass="path" presetSubtype="0" accel="50000" decel="50000" fill="hold" nodeType="afterEffect">
                                  <p:stCondLst>
                                    <p:cond delay="500"/>
                                  </p:stCondLst>
                                  <p:childTnLst>
                                    <p:animMotion origin="layout" path="M 2.08167E-17 4.07407E-6 C 0.00399 -0.00602 0.00764 -0.01274 0.01215 -0.01737 C 0.01389 -0.01922 0.0158 -0.02084 0.01719 -0.02292 C 0.01875 -0.02431 0.01962 -0.02639 0.02101 -0.02801 C 0.02326 -0.03056 0.02639 -0.03172 0.02847 -0.03473 C 0.02969 -0.03658 0.03073 -0.03843 0.03229 -0.03982 C 0.03455 -0.04237 0.03767 -0.04399 0.03958 -0.04676 C 0.04444 -0.05348 0.04167 -0.05139 0.04722 -0.05394 C 0.05208 -0.06088 0.04653 -0.05417 0.05469 -0.05903 C 0.0559 -0.05973 0.05694 -0.06158 0.05833 -0.06227 C 0.06372 -0.06574 0.0658 -0.06574 0.07083 -0.06783 C 0.08333 -0.07269 0.06389 -0.06574 0.07951 -0.07107 C 0.09236 -0.07061 0.10521 -0.07061 0.11806 -0.06945 C 0.12066 -0.06922 0.12917 -0.06459 0.13056 -0.06412 C 0.13229 -0.06366 0.13385 -0.06297 0.13559 -0.06227 C 0.13767 -0.06181 0.13958 -0.06135 0.14184 -0.06088 C 0.14306 -0.06042 0.14427 -0.05949 0.14549 -0.05903 C 0.14722 -0.05834 0.14878 -0.05811 0.15052 -0.05718 C 0.15313 -0.05625 0.15556 -0.05556 0.15799 -0.05394 C 0.15972 -0.05278 0.16111 -0.05116 0.16302 -0.05047 C 0.16615 -0.04885 0.16962 -0.04815 0.17292 -0.04676 L 0.18281 -0.04352 L 0.18785 -0.04167 C 0.19705 -0.04213 0.20625 -0.04237 0.2151 -0.04352 C 0.21649 -0.04352 0.21771 -0.04445 0.2191 -0.04537 C 0.22101 -0.0463 0.22326 -0.04723 0.22517 -0.04862 C 0.22708 -0.05024 0.23264 -0.05602 0.23385 -0.05718 C 0.23802 -0.06135 0.23785 -0.06088 0.24253 -0.06412 C 0.2474 -0.07084 0.24253 -0.06505 0.25017 -0.07107 C 0.2526 -0.07338 0.25503 -0.0757 0.25747 -0.07801 C 0.25868 -0.07917 0.26007 -0.08056 0.26128 -0.08149 C 0.26302 -0.08264 0.26476 -0.08334 0.26632 -0.08473 C 0.26806 -0.08681 0.26944 -0.08959 0.27118 -0.0919 C 0.2724 -0.09329 0.27378 -0.09399 0.275 -0.09537 C 0.29063 -0.11436 0.27743 -0.09862 0.2849 -0.11088 C 0.28611 -0.11274 0.28767 -0.11412 0.28872 -0.11598 C 0.28958 -0.11783 0.2901 -0.11991 0.29115 -0.1213 C 0.29219 -0.12315 0.29392 -0.12454 0.29497 -0.12639 C 0.29792 -0.13149 0.2974 -0.13264 0.3 -0.13866 C 0.30139 -0.14237 0.3033 -0.14561 0.30486 -0.14885 C 0.30556 -0.1507 0.30694 -0.15232 0.30729 -0.15417 C 0.30816 -0.15764 0.30833 -0.16135 0.3099 -0.16436 L 0.3125 -0.16945 " pathEditMode="relative" rAng="0" ptsTypes="AAAAAAAAAAAAAAAAAAAAAAAAAAAAAAAAAAAAAAAAAAA">
                                      <p:cBhvr>
                                        <p:cTn id="10" dur="2000" fill="hold"/>
                                        <p:tgtEl>
                                          <p:spTgt spid="22"/>
                                        </p:tgtEl>
                                        <p:attrNameLst>
                                          <p:attrName>ppt_x</p:attrName>
                                          <p:attrName>ppt_y</p:attrName>
                                        </p:attrNameLst>
                                      </p:cBhvr>
                                      <p:rCtr x="15625" y="-8472"/>
                                    </p:animMotion>
                                  </p:childTnLst>
                                </p:cTn>
                              </p:par>
                              <p:par>
                                <p:cTn id="11" presetID="22" presetClass="entr" presetSubtype="8" fill="hold" grpId="0"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par>
                          <p:cTn id="19" fill="hold">
                            <p:stCondLst>
                              <p:cond delay="500"/>
                            </p:stCondLst>
                            <p:childTnLst>
                              <p:par>
                                <p:cTn id="20" presetID="22" presetClass="entr" presetSubtype="8" fill="hold" grpId="0" nodeType="after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ounded Rectangular Callout 26">
            <a:extLst>
              <a:ext uri="{FF2B5EF4-FFF2-40B4-BE49-F238E27FC236}">
                <a16:creationId xmlns:a16="http://schemas.microsoft.com/office/drawing/2014/main" id="{E09F9AAB-190E-AD4D-8951-D03452875D4F}"/>
              </a:ext>
            </a:extLst>
          </p:cNvPr>
          <p:cNvSpPr/>
          <p:nvPr/>
        </p:nvSpPr>
        <p:spPr>
          <a:xfrm>
            <a:off x="4881532" y="4333989"/>
            <a:ext cx="2860853" cy="1467180"/>
          </a:xfrm>
          <a:prstGeom prst="wedgeRoundRectCallout">
            <a:avLst>
              <a:gd name="adj1" fmla="val -4561"/>
              <a:gd name="adj2" fmla="val 66155"/>
              <a:gd name="adj3" fmla="val 16667"/>
            </a:avLst>
          </a:prstGeom>
          <a:solidFill>
            <a:schemeClr val="bg1"/>
          </a:solidFill>
          <a:ln w="38100">
            <a:solidFill>
              <a:srgbClr val="E8C50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We make honey and store it as food for the winter, when there </a:t>
            </a:r>
            <a:br>
              <a:rPr lang="en-GB" dirty="0">
                <a:solidFill>
                  <a:schemeClr val="tx1"/>
                </a:solidFill>
              </a:rPr>
            </a:br>
            <a:r>
              <a:rPr lang="en-GB" dirty="0">
                <a:solidFill>
                  <a:schemeClr val="tx1"/>
                </a:solidFill>
              </a:rPr>
              <a:t>are fewer flowers.</a:t>
            </a:r>
          </a:p>
        </p:txBody>
      </p:sp>
      <p:sp>
        <p:nvSpPr>
          <p:cNvPr id="15" name="Rounded Rectangle 14">
            <a:extLst>
              <a:ext uri="{FF2B5EF4-FFF2-40B4-BE49-F238E27FC236}">
                <a16:creationId xmlns:a16="http://schemas.microsoft.com/office/drawing/2014/main" id="{C4F674CF-FA1A-1A40-A5FC-A48F4EE298B2}"/>
              </a:ext>
            </a:extLst>
          </p:cNvPr>
          <p:cNvSpPr/>
          <p:nvPr/>
        </p:nvSpPr>
        <p:spPr>
          <a:xfrm>
            <a:off x="1127933" y="1802962"/>
            <a:ext cx="3564655" cy="1160713"/>
          </a:xfrm>
          <a:prstGeom prst="roundRect">
            <a:avLst/>
          </a:prstGeom>
          <a:solidFill>
            <a:schemeClr val="bg1"/>
          </a:solidFill>
          <a:ln w="38100">
            <a:solidFill>
              <a:srgbClr val="85BD3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By pollinating lots of different plants, bees help plants and fruits to grow. </a:t>
            </a:r>
          </a:p>
        </p:txBody>
      </p:sp>
      <p:pic>
        <p:nvPicPr>
          <p:cNvPr id="9" name="Picture 8">
            <a:extLst>
              <a:ext uri="{FF2B5EF4-FFF2-40B4-BE49-F238E27FC236}">
                <a16:creationId xmlns:a16="http://schemas.microsoft.com/office/drawing/2014/main" id="{3BEE1145-E925-4E41-9C34-E8837374290A}"/>
              </a:ext>
            </a:extLst>
          </p:cNvPr>
          <p:cNvPicPr>
            <a:picLocks noChangeAspect="1"/>
          </p:cNvPicPr>
          <p:nvPr/>
        </p:nvPicPr>
        <p:blipFill>
          <a:blip r:embed="rId2"/>
          <a:stretch>
            <a:fillRect/>
          </a:stretch>
        </p:blipFill>
        <p:spPr>
          <a:xfrm>
            <a:off x="-201631" y="-133564"/>
            <a:ext cx="9520292" cy="1936526"/>
          </a:xfrm>
          <a:prstGeom prst="rect">
            <a:avLst/>
          </a:prstGeom>
        </p:spPr>
      </p:pic>
      <p:sp>
        <p:nvSpPr>
          <p:cNvPr id="4" name="TextBox 3">
            <a:extLst>
              <a:ext uri="{FF2B5EF4-FFF2-40B4-BE49-F238E27FC236}">
                <a16:creationId xmlns:a16="http://schemas.microsoft.com/office/drawing/2014/main" id="{838C76CC-563C-F847-9089-B25E57146118}"/>
              </a:ext>
            </a:extLst>
          </p:cNvPr>
          <p:cNvSpPr txBox="1"/>
          <p:nvPr/>
        </p:nvSpPr>
        <p:spPr>
          <a:xfrm>
            <a:off x="416460" y="323216"/>
            <a:ext cx="3744574" cy="1077218"/>
          </a:xfrm>
          <a:prstGeom prst="rect">
            <a:avLst/>
          </a:prstGeom>
          <a:noFill/>
        </p:spPr>
        <p:txBody>
          <a:bodyPr wrap="square" rtlCol="0">
            <a:spAutoFit/>
          </a:bodyPr>
          <a:lstStyle/>
          <a:p>
            <a:r>
              <a:rPr lang="en-GB" sz="3200" b="1" dirty="0"/>
              <a:t>How Do Bees </a:t>
            </a:r>
            <a:br>
              <a:rPr lang="en-GB" sz="3200" b="1" dirty="0"/>
            </a:br>
            <a:r>
              <a:rPr lang="en-GB" sz="3200" b="1" dirty="0"/>
              <a:t>Help Us? </a:t>
            </a:r>
            <a:endParaRPr lang="en-GB" sz="3200" dirty="0"/>
          </a:p>
        </p:txBody>
      </p:sp>
      <p:sp>
        <p:nvSpPr>
          <p:cNvPr id="11" name="Oval 10">
            <a:extLst>
              <a:ext uri="{FF2B5EF4-FFF2-40B4-BE49-F238E27FC236}">
                <a16:creationId xmlns:a16="http://schemas.microsoft.com/office/drawing/2014/main" id="{2AD5C741-A39B-FD42-BA3E-C545C287EEC0}"/>
              </a:ext>
            </a:extLst>
          </p:cNvPr>
          <p:cNvSpPr/>
          <p:nvPr/>
        </p:nvSpPr>
        <p:spPr>
          <a:xfrm flipH="1">
            <a:off x="6837385" y="4975655"/>
            <a:ext cx="2510725" cy="2510725"/>
          </a:xfrm>
          <a:prstGeom prst="ellipse">
            <a:avLst/>
          </a:prstGeom>
          <a:solidFill>
            <a:srgbClr val="D0E09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 vector graphics&#10;&#10;Description automatically generated">
            <a:extLst>
              <a:ext uri="{FF2B5EF4-FFF2-40B4-BE49-F238E27FC236}">
                <a16:creationId xmlns:a16="http://schemas.microsoft.com/office/drawing/2014/main" id="{4A92965E-B31A-6E43-BC38-ED87135CC9A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09680" y="5153577"/>
            <a:ext cx="2106238" cy="2034965"/>
          </a:xfrm>
          <a:prstGeom prst="rect">
            <a:avLst/>
          </a:prstGeom>
        </p:spPr>
      </p:pic>
      <p:sp>
        <p:nvSpPr>
          <p:cNvPr id="21" name="Rounded Rectangle 20">
            <a:extLst>
              <a:ext uri="{FF2B5EF4-FFF2-40B4-BE49-F238E27FC236}">
                <a16:creationId xmlns:a16="http://schemas.microsoft.com/office/drawing/2014/main" id="{3F94C0D8-370B-AE45-9CDA-1D568CBF7FA0}"/>
              </a:ext>
            </a:extLst>
          </p:cNvPr>
          <p:cNvSpPr/>
          <p:nvPr/>
        </p:nvSpPr>
        <p:spPr>
          <a:xfrm>
            <a:off x="629771" y="3790858"/>
            <a:ext cx="2860853" cy="854246"/>
          </a:xfrm>
          <a:prstGeom prst="roundRect">
            <a:avLst/>
          </a:prstGeom>
          <a:solidFill>
            <a:schemeClr val="bg1"/>
          </a:solidFill>
          <a:ln w="38100">
            <a:solidFill>
              <a:srgbClr val="85BD32"/>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chemeClr val="tx1"/>
                </a:solidFill>
              </a:rPr>
              <a:t>Honey bees also produce lots of honey.</a:t>
            </a:r>
          </a:p>
        </p:txBody>
      </p:sp>
      <p:grpSp>
        <p:nvGrpSpPr>
          <p:cNvPr id="5" name="Group 4">
            <a:extLst>
              <a:ext uri="{FF2B5EF4-FFF2-40B4-BE49-F238E27FC236}">
                <a16:creationId xmlns:a16="http://schemas.microsoft.com/office/drawing/2014/main" id="{4DC488BC-963F-AF4D-83B8-3B532F9CD1A3}"/>
              </a:ext>
            </a:extLst>
          </p:cNvPr>
          <p:cNvGrpSpPr/>
          <p:nvPr/>
        </p:nvGrpSpPr>
        <p:grpSpPr>
          <a:xfrm>
            <a:off x="3279703" y="630255"/>
            <a:ext cx="5206857" cy="3544702"/>
            <a:chOff x="3279703" y="630255"/>
            <a:chExt cx="5206857" cy="3544702"/>
          </a:xfrm>
        </p:grpSpPr>
        <p:pic>
          <p:nvPicPr>
            <p:cNvPr id="26" name="Picture 25">
              <a:extLst>
                <a:ext uri="{FF2B5EF4-FFF2-40B4-BE49-F238E27FC236}">
                  <a16:creationId xmlns:a16="http://schemas.microsoft.com/office/drawing/2014/main" id="{2109BC2D-C6AF-FD49-9BE6-431832ED822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224143" y="630255"/>
              <a:ext cx="2707505" cy="2377207"/>
            </a:xfrm>
            <a:prstGeom prst="rect">
              <a:avLst/>
            </a:prstGeom>
          </p:spPr>
        </p:pic>
        <p:pic>
          <p:nvPicPr>
            <p:cNvPr id="22" name="Picture 21">
              <a:extLst>
                <a:ext uri="{FF2B5EF4-FFF2-40B4-BE49-F238E27FC236}">
                  <a16:creationId xmlns:a16="http://schemas.microsoft.com/office/drawing/2014/main" id="{81892387-961E-834A-90A8-5AFDBC1023C9}"/>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279703" y="2064192"/>
              <a:ext cx="2403820" cy="1655777"/>
            </a:xfrm>
            <a:prstGeom prst="rect">
              <a:avLst/>
            </a:prstGeom>
          </p:spPr>
        </p:pic>
        <p:pic>
          <p:nvPicPr>
            <p:cNvPr id="25" name="Picture 24">
              <a:extLst>
                <a:ext uri="{FF2B5EF4-FFF2-40B4-BE49-F238E27FC236}">
                  <a16:creationId xmlns:a16="http://schemas.microsoft.com/office/drawing/2014/main" id="{92F32364-2953-204A-AF97-BBB8280FB70A}"/>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7201075" y="2158935"/>
              <a:ext cx="1285485" cy="1139460"/>
            </a:xfrm>
            <a:prstGeom prst="rect">
              <a:avLst/>
            </a:prstGeom>
          </p:spPr>
        </p:pic>
        <p:pic>
          <p:nvPicPr>
            <p:cNvPr id="3" name="Picture 2">
              <a:extLst>
                <a:ext uri="{FF2B5EF4-FFF2-40B4-BE49-F238E27FC236}">
                  <a16:creationId xmlns:a16="http://schemas.microsoft.com/office/drawing/2014/main" id="{078238EC-B935-1848-859C-EC8FDF032FD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76100" y="2366068"/>
              <a:ext cx="1256256" cy="1312805"/>
            </a:xfrm>
            <a:prstGeom prst="rect">
              <a:avLst/>
            </a:prstGeom>
          </p:spPr>
        </p:pic>
        <p:pic>
          <p:nvPicPr>
            <p:cNvPr id="23" name="Picture 22">
              <a:extLst>
                <a:ext uri="{FF2B5EF4-FFF2-40B4-BE49-F238E27FC236}">
                  <a16:creationId xmlns:a16="http://schemas.microsoft.com/office/drawing/2014/main" id="{DEC9E941-6E56-F44D-A79A-0DD31220B057}"/>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190480" y="2534909"/>
              <a:ext cx="1256256" cy="1217601"/>
            </a:xfrm>
            <a:prstGeom prst="rect">
              <a:avLst/>
            </a:prstGeom>
          </p:spPr>
        </p:pic>
        <p:pic>
          <p:nvPicPr>
            <p:cNvPr id="24" name="Picture 23">
              <a:extLst>
                <a:ext uri="{FF2B5EF4-FFF2-40B4-BE49-F238E27FC236}">
                  <a16:creationId xmlns:a16="http://schemas.microsoft.com/office/drawing/2014/main" id="{A8693CFB-3F40-7649-930F-BDA5B3610C30}"/>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5495291" y="3059504"/>
              <a:ext cx="1472014" cy="1115453"/>
            </a:xfrm>
            <a:prstGeom prst="rect">
              <a:avLst/>
            </a:prstGeom>
          </p:spPr>
        </p:pic>
      </p:grpSp>
      <p:pic>
        <p:nvPicPr>
          <p:cNvPr id="29" name="Picture 28">
            <a:extLst>
              <a:ext uri="{FF2B5EF4-FFF2-40B4-BE49-F238E27FC236}">
                <a16:creationId xmlns:a16="http://schemas.microsoft.com/office/drawing/2014/main" id="{D032BDF5-27AB-D946-B41D-50FD40FA4B27}"/>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384807" y="4728211"/>
            <a:ext cx="4020473" cy="4052516"/>
          </a:xfrm>
          <a:prstGeom prst="ellipse">
            <a:avLst/>
          </a:prstGeom>
          <a:ln w="38100">
            <a:solidFill>
              <a:schemeClr val="bg1"/>
            </a:solidFill>
          </a:ln>
        </p:spPr>
      </p:pic>
      <p:pic>
        <p:nvPicPr>
          <p:cNvPr id="28" name="Picture 27">
            <a:extLst>
              <a:ext uri="{FF2B5EF4-FFF2-40B4-BE49-F238E27FC236}">
                <a16:creationId xmlns:a16="http://schemas.microsoft.com/office/drawing/2014/main" id="{E4950130-4FBD-7E49-B9ED-780F180D1CF6}"/>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2662095" y="4176876"/>
            <a:ext cx="1947142" cy="2096924"/>
          </a:xfrm>
          <a:prstGeom prst="rect">
            <a:avLst/>
          </a:prstGeom>
        </p:spPr>
      </p:pic>
    </p:spTree>
    <p:extLst>
      <p:ext uri="{BB962C8B-B14F-4D97-AF65-F5344CB8AC3E}">
        <p14:creationId xmlns:p14="http://schemas.microsoft.com/office/powerpoint/2010/main" val="332199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1000"/>
                                        <p:tgtEl>
                                          <p:spTgt spid="21"/>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5" grpId="0" animBg="1"/>
      <p:bldP spid="21"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CBEA4A0C-9A79-4809-A99F-7A52075BF9FC}" vid="{E3A9B290-4D20-4536-AF63-A7C37011FE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TotalTime>
  <Words>676</Words>
  <Application>Microsoft Office PowerPoint</Application>
  <PresentationFormat>On-screen Show (4:3)</PresentationFormat>
  <Paragraphs>56</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Roboto</vt:lpstr>
      <vt:lpstr>Calibri</vt:lpstr>
      <vt:lpstr>Twinkl</vt:lpstr>
      <vt:lpstr>Arial</vt:lpstr>
      <vt:lpstr>Office Theme</vt:lpstr>
      <vt:lpstr>Disclaimer/s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Gabbi Monington</cp:lastModifiedBy>
  <cp:revision>10</cp:revision>
  <dcterms:created xsi:type="dcterms:W3CDTF">2022-03-04T13:09:51Z</dcterms:created>
  <dcterms:modified xsi:type="dcterms:W3CDTF">2024-05-19T13:39:25Z</dcterms:modified>
</cp:coreProperties>
</file>