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
  </p:notesMasterIdLst>
  <p:sldIdLst>
    <p:sldId id="266" r:id="rId2"/>
    <p:sldId id="256" r:id="rId3"/>
    <p:sldId id="257" r:id="rId4"/>
    <p:sldId id="258" r:id="rId5"/>
    <p:sldId id="259" r:id="rId6"/>
    <p:sldId id="260" r:id="rId7"/>
    <p:sldId id="261" r:id="rId8"/>
    <p:sldId id="262" r:id="rId9"/>
    <p:sldId id="263" r:id="rId10"/>
    <p:sldId id="264" r:id="rId11"/>
    <p:sldId id="265" r:id="rId1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6" roundtripDataSignature="AMtx7mh/6UuWNWxXCthPo5UPiaZTNJUw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450" y="6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 name="Google Shape;2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 name="Google Shape;2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
        <p:cNvGrpSpPr/>
        <p:nvPr/>
      </p:nvGrpSpPr>
      <p:grpSpPr>
        <a:xfrm>
          <a:off x="0" y="0"/>
          <a:ext cx="0" cy="0"/>
          <a:chOff x="0" y="0"/>
          <a:chExt cx="0" cy="0"/>
        </a:xfrm>
      </p:grpSpPr>
      <p:sp>
        <p:nvSpPr>
          <p:cNvPr id="15" name="Google Shape;15;p13"/>
          <p:cNvSpPr/>
          <p:nvPr/>
        </p:nvSpPr>
        <p:spPr>
          <a:xfrm>
            <a:off x="457198" y="438151"/>
            <a:ext cx="8220075" cy="5957887"/>
          </a:xfrm>
          <a:prstGeom prst="roundRect">
            <a:avLst>
              <a:gd name="adj" fmla="val 2649"/>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dirty="0">
                <a:solidFill>
                  <a:schemeClr val="lt1"/>
                </a:solidFill>
                <a:latin typeface="Twinkl" pitchFamily="2" charset="0"/>
                <a:ea typeface="Arial"/>
                <a:cs typeface="Arial"/>
                <a:sym typeface="Arial"/>
              </a:rPr>
              <a:t> </a:t>
            </a:r>
            <a:endParaRPr dirty="0">
              <a:latin typeface="Twinkl" pitchFamily="2" charset="0"/>
            </a:endParaRPr>
          </a:p>
        </p:txBody>
      </p:sp>
      <p:sp>
        <p:nvSpPr>
          <p:cNvPr id="16" name="Google Shape;16;p13"/>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lvl1pPr lvl="0" algn="l">
              <a:lnSpc>
                <a:spcPct val="90000"/>
              </a:lnSpc>
              <a:spcBef>
                <a:spcPts val="0"/>
              </a:spcBef>
              <a:spcAft>
                <a:spcPts val="0"/>
              </a:spcAft>
              <a:buClr>
                <a:srgbClr val="1C1C1C"/>
              </a:buClr>
              <a:buSzPts val="4000"/>
              <a:buFont typeface="Arial"/>
              <a:buNone/>
              <a:defRPr>
                <a:latin typeface="Twinkl" pitchFamily="2" charset="0"/>
                <a:ea typeface="Twinkl" pitchFamily="2"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d Slide">
  <p:cSld name="End Slide">
    <p:bg>
      <p:bgPr>
        <a:blipFill>
          <a:blip r:embed="rId2">
            <a:alphaModFix/>
          </a:blip>
          <a:stretch>
            <a:fillRect/>
          </a:stretch>
        </a:blipFill>
        <a:effectLst/>
      </p:bgPr>
    </p:bg>
    <p:spTree>
      <p:nvGrpSpPr>
        <p:cNvPr id="1" name="Shape 17"/>
        <p:cNvGrpSpPr/>
        <p:nvPr/>
      </p:nvGrpSpPr>
      <p:grpSpPr>
        <a:xfrm>
          <a:off x="0" y="0"/>
          <a:ext cx="0" cy="0"/>
          <a:chOff x="0" y="0"/>
          <a:chExt cx="0" cy="0"/>
        </a:xfrm>
      </p:grpSpPr>
      <p:pic>
        <p:nvPicPr>
          <p:cNvPr id="18" name="Google Shape;18;p14"/>
          <p:cNvPicPr preferRelativeResize="0"/>
          <p:nvPr/>
        </p:nvPicPr>
        <p:blipFill rotWithShape="1">
          <a:blip r:embed="rId3">
            <a:alphaModFix/>
          </a:blip>
          <a:srcRect/>
          <a:stretch/>
        </p:blipFill>
        <p:spPr>
          <a:xfrm>
            <a:off x="8522767" y="6196125"/>
            <a:ext cx="576495" cy="58071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with Box">
  <p:cSld name="Title Slide with Box">
    <p:spTree>
      <p:nvGrpSpPr>
        <p:cNvPr id="1" name="Shape 19"/>
        <p:cNvGrpSpPr/>
        <p:nvPr/>
      </p:nvGrpSpPr>
      <p:grpSpPr>
        <a:xfrm>
          <a:off x="0" y="0"/>
          <a:ext cx="0" cy="0"/>
          <a:chOff x="0" y="0"/>
          <a:chExt cx="0" cy="0"/>
        </a:xfrm>
      </p:grpSpPr>
      <p:sp>
        <p:nvSpPr>
          <p:cNvPr id="20" name="Google Shape;20;p15"/>
          <p:cNvSpPr/>
          <p:nvPr/>
        </p:nvSpPr>
        <p:spPr>
          <a:xfrm>
            <a:off x="457198" y="438151"/>
            <a:ext cx="8220075" cy="5957887"/>
          </a:xfrm>
          <a:prstGeom prst="roundRect">
            <a:avLst>
              <a:gd name="adj" fmla="val 2649"/>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dirty="0">
                <a:solidFill>
                  <a:schemeClr val="lt1"/>
                </a:solidFill>
                <a:latin typeface="Twinkl" pitchFamily="2" charset="0"/>
                <a:ea typeface="Arial"/>
                <a:cs typeface="Arial"/>
                <a:sym typeface="Arial"/>
              </a:rPr>
              <a:t> </a:t>
            </a:r>
            <a:endParaRPr dirty="0">
              <a:latin typeface="Twinkl" pitchFamily="2" charset="0"/>
            </a:endParaRPr>
          </a:p>
        </p:txBody>
      </p:sp>
      <p:pic>
        <p:nvPicPr>
          <p:cNvPr id="21" name="Google Shape;21;p15"/>
          <p:cNvPicPr preferRelativeResize="0"/>
          <p:nvPr/>
        </p:nvPicPr>
        <p:blipFill rotWithShape="1">
          <a:blip r:embed="rId2">
            <a:alphaModFix/>
          </a:blip>
          <a:srcRect/>
          <a:stretch/>
        </p:blipFill>
        <p:spPr>
          <a:xfrm>
            <a:off x="8072497" y="5734211"/>
            <a:ext cx="576495" cy="58071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ims Slide">
  <p:cSld name="Aims Slide">
    <p:spTree>
      <p:nvGrpSpPr>
        <p:cNvPr id="1" name="Shape 2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9"/>
        <p:cNvGrpSpPr/>
        <p:nvPr/>
      </p:nvGrpSpPr>
      <p:grpSpPr>
        <a:xfrm>
          <a:off x="0" y="0"/>
          <a:ext cx="0" cy="0"/>
          <a:chOff x="0" y="0"/>
          <a:chExt cx="0" cy="0"/>
        </a:xfrm>
      </p:grpSpPr>
      <p:sp>
        <p:nvSpPr>
          <p:cNvPr id="10" name="Google Shape;10;p11"/>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1"/>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inkl" pitchFamily="2" charset="0"/>
          <a:ea typeface="Twinkl"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inkl" pitchFamily="2" charset="0"/>
          <a:ea typeface="Twinkl"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twinkl.co.uk/resources/ks2-subjects/ks2-history/ks2-history-significant-individual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sp>
        <p:nvSpPr>
          <p:cNvPr id="27" name="Google Shape;27;p1"/>
          <p:cNvSpPr/>
          <p:nvPr/>
        </p:nvSpPr>
        <p:spPr>
          <a:xfrm>
            <a:off x="461962" y="616556"/>
            <a:ext cx="8220075" cy="652318"/>
          </a:xfrm>
          <a:prstGeom prst="roundRect">
            <a:avLst>
              <a:gd name="adj" fmla="val 9641"/>
            </a:avLst>
          </a:prstGeom>
          <a:noFill/>
          <a:ln>
            <a:noFill/>
          </a:ln>
        </p:spPr>
        <p:txBody>
          <a:bodyPr spcFirstLastPara="1" wrap="square" lIns="252000" tIns="252000" rIns="252000" bIns="252000" anchor="ctr" anchorCtr="1">
            <a:noAutofit/>
          </a:bodyPr>
          <a:lstStyle/>
          <a:p>
            <a:pPr marL="0" marR="0" lvl="0" indent="0" algn="ctr" rtl="0">
              <a:lnSpc>
                <a:spcPct val="90000"/>
              </a:lnSpc>
              <a:spcBef>
                <a:spcPts val="0"/>
              </a:spcBef>
              <a:spcAft>
                <a:spcPts val="0"/>
              </a:spcAft>
              <a:buClr>
                <a:schemeClr val="accent1"/>
              </a:buClr>
              <a:buSzPts val="2800"/>
              <a:buFont typeface="Roboto"/>
              <a:buNone/>
            </a:pPr>
            <a:r>
              <a:rPr lang="en-GB" sz="2800" b="1" i="0" u="none" strike="noStrike" cap="none" dirty="0">
                <a:solidFill>
                  <a:schemeClr val="accent1"/>
                </a:solidFill>
                <a:latin typeface="Roboto"/>
                <a:ea typeface="Roboto"/>
                <a:cs typeface="Roboto"/>
                <a:sym typeface="Roboto"/>
              </a:rPr>
              <a:t>Disclaimer/s</a:t>
            </a:r>
            <a:endParaRPr dirty="0">
              <a:latin typeface="Twinkl" pitchFamily="2" charset="0"/>
            </a:endParaRPr>
          </a:p>
        </p:txBody>
      </p:sp>
      <p:grpSp>
        <p:nvGrpSpPr>
          <p:cNvPr id="28" name="Google Shape;28;p1"/>
          <p:cNvGrpSpPr/>
          <p:nvPr/>
        </p:nvGrpSpPr>
        <p:grpSpPr>
          <a:xfrm>
            <a:off x="748599" y="1479851"/>
            <a:ext cx="7644513" cy="2295228"/>
            <a:chOff x="743837" y="1344834"/>
            <a:chExt cx="7644513" cy="2295228"/>
          </a:xfrm>
        </p:grpSpPr>
        <p:sp>
          <p:nvSpPr>
            <p:cNvPr id="29" name="Google Shape;29;p1"/>
            <p:cNvSpPr/>
            <p:nvPr/>
          </p:nvSpPr>
          <p:spPr>
            <a:xfrm>
              <a:off x="743837" y="1344834"/>
              <a:ext cx="1266195" cy="273960"/>
            </a:xfrm>
            <a:prstGeom prst="rect">
              <a:avLst/>
            </a:prstGeom>
            <a:solidFill>
              <a:srgbClr val="E34192"/>
            </a:solidFill>
            <a:ln>
              <a:noFill/>
            </a:ln>
          </p:spPr>
          <p:txBody>
            <a:bodyPr spcFirstLastPara="1" wrap="square" lIns="108000" tIns="108000" rIns="108000" bIns="108000" anchor="ctr" anchorCtr="0">
              <a:noAutofit/>
            </a:bodyPr>
            <a:lstStyle/>
            <a:p>
              <a:pPr marL="0" marR="0" lvl="0" indent="0" algn="l" rtl="0">
                <a:spcBef>
                  <a:spcPts val="0"/>
                </a:spcBef>
                <a:spcAft>
                  <a:spcPts val="0"/>
                </a:spcAft>
                <a:buNone/>
              </a:pPr>
              <a:r>
                <a:rPr lang="en-GB" sz="1600" b="1" i="0" u="none" strike="noStrike" cap="none" dirty="0">
                  <a:solidFill>
                    <a:schemeClr val="lt1"/>
                  </a:solidFill>
                  <a:latin typeface="Roboto"/>
                  <a:ea typeface="Roboto"/>
                  <a:cs typeface="Roboto"/>
                  <a:sym typeface="Roboto"/>
                </a:rPr>
                <a:t>Animations</a:t>
              </a:r>
              <a:endParaRPr dirty="0">
                <a:latin typeface="Twinkl" pitchFamily="2" charset="0"/>
              </a:endParaRPr>
            </a:p>
          </p:txBody>
        </p:sp>
        <p:sp>
          <p:nvSpPr>
            <p:cNvPr id="30" name="Google Shape;30;p1"/>
            <p:cNvSpPr/>
            <p:nvPr/>
          </p:nvSpPr>
          <p:spPr>
            <a:xfrm>
              <a:off x="755650" y="1618794"/>
              <a:ext cx="7632700" cy="2021268"/>
            </a:xfrm>
            <a:prstGeom prst="rect">
              <a:avLst/>
            </a:prstGeom>
            <a:noFill/>
            <a:ln w="19050" cap="flat" cmpd="sng">
              <a:solidFill>
                <a:srgbClr val="18A0DB"/>
              </a:solidFill>
              <a:prstDash val="solid"/>
              <a:round/>
              <a:headEnd type="none" w="sm" len="sm"/>
              <a:tailEnd type="none" w="sm" len="sm"/>
            </a:ln>
          </p:spPr>
          <p:txBody>
            <a:bodyPr spcFirstLastPara="1" wrap="square" lIns="216000" tIns="216000" rIns="216000" bIns="216000" anchor="t" anchorCtr="0">
              <a:spAutoFit/>
            </a:bodyPr>
            <a:lstStyle/>
            <a:p>
              <a:pPr marL="0" marR="0" lvl="0" indent="0" algn="l" rtl="0">
                <a:spcBef>
                  <a:spcPts val="0"/>
                </a:spcBef>
                <a:spcAft>
                  <a:spcPts val="0"/>
                </a:spcAft>
                <a:buNone/>
              </a:pPr>
              <a:r>
                <a:rPr lang="en-GB" sz="1400" b="0" i="0" u="none" strike="noStrike" cap="none" dirty="0">
                  <a:solidFill>
                    <a:schemeClr val="dk1"/>
                  </a:solidFill>
                  <a:latin typeface="Roboto"/>
                  <a:ea typeface="Roboto"/>
                  <a:cs typeface="Roboto"/>
                  <a:sym typeface="Roboto"/>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endParaRPr dirty="0">
                <a:latin typeface="Twinkl" pitchFamily="2" charset="0"/>
              </a:endParaRPr>
            </a:p>
            <a:p>
              <a:pPr marL="0" marR="0" lvl="0" indent="0" algn="l" rtl="0">
                <a:spcBef>
                  <a:spcPts val="600"/>
                </a:spcBef>
                <a:spcAft>
                  <a:spcPts val="0"/>
                </a:spcAft>
                <a:buNone/>
              </a:pPr>
              <a:r>
                <a:rPr lang="en-GB" sz="1400" b="0" i="0" u="none" strike="noStrike" cap="none" dirty="0">
                  <a:solidFill>
                    <a:schemeClr val="dk1"/>
                  </a:solidFill>
                  <a:latin typeface="Roboto"/>
                  <a:ea typeface="Roboto"/>
                  <a:cs typeface="Roboto"/>
                  <a:sym typeface="Roboto"/>
                </a:rPr>
                <a:t>To enter slide show mode, go to the </a:t>
              </a:r>
              <a:r>
                <a:rPr lang="en-GB" sz="1400" b="1" i="0" u="none" strike="noStrike" cap="none" dirty="0">
                  <a:solidFill>
                    <a:schemeClr val="dk1"/>
                  </a:solidFill>
                  <a:latin typeface="Roboto"/>
                  <a:ea typeface="Roboto"/>
                  <a:cs typeface="Roboto"/>
                  <a:sym typeface="Roboto"/>
                </a:rPr>
                <a:t>slide show menu tab </a:t>
              </a:r>
              <a:r>
                <a:rPr lang="en-GB" sz="1400" b="0" i="0" u="none" strike="noStrike" cap="none" dirty="0">
                  <a:solidFill>
                    <a:schemeClr val="dk1"/>
                  </a:solidFill>
                  <a:latin typeface="Roboto"/>
                  <a:ea typeface="Roboto"/>
                  <a:cs typeface="Roboto"/>
                  <a:sym typeface="Roboto"/>
                </a:rPr>
                <a:t>and select either </a:t>
              </a:r>
              <a:r>
                <a:rPr lang="en-GB" sz="1400" b="1" i="0" u="none" strike="noStrike" cap="none" dirty="0">
                  <a:solidFill>
                    <a:schemeClr val="dk1"/>
                  </a:solidFill>
                  <a:latin typeface="Roboto"/>
                  <a:ea typeface="Roboto"/>
                  <a:cs typeface="Roboto"/>
                  <a:sym typeface="Roboto"/>
                </a:rPr>
                <a:t>from beginning</a:t>
              </a:r>
              <a:r>
                <a:rPr lang="en-GB" sz="1400" b="0" i="0" u="none" strike="noStrike" cap="none" dirty="0">
                  <a:solidFill>
                    <a:schemeClr val="dk1"/>
                  </a:solidFill>
                  <a:latin typeface="Roboto"/>
                  <a:ea typeface="Roboto"/>
                  <a:cs typeface="Roboto"/>
                  <a:sym typeface="Roboto"/>
                </a:rPr>
                <a:t> </a:t>
              </a:r>
              <a:r>
                <a:rPr lang="en-GB" sz="1400" b="1" i="0" u="none" strike="noStrike" cap="none" dirty="0">
                  <a:solidFill>
                    <a:schemeClr val="dk1"/>
                  </a:solidFill>
                  <a:latin typeface="Roboto"/>
                  <a:ea typeface="Roboto"/>
                  <a:cs typeface="Roboto"/>
                  <a:sym typeface="Roboto"/>
                </a:rPr>
                <a:t>or from current slide</a:t>
              </a:r>
              <a:r>
                <a:rPr lang="en-GB" sz="1400" b="0" i="0" u="none" strike="noStrike" cap="none" dirty="0">
                  <a:solidFill>
                    <a:schemeClr val="dk1"/>
                  </a:solidFill>
                  <a:latin typeface="Roboto"/>
                  <a:ea typeface="Roboto"/>
                  <a:cs typeface="Roboto"/>
                  <a:sym typeface="Roboto"/>
                </a:rPr>
                <a:t>.</a:t>
              </a:r>
              <a:endParaRPr dirty="0">
                <a:latin typeface="Twinkl" pitchFamily="2" charset="0"/>
              </a:endParaRPr>
            </a:p>
          </p:txBody>
        </p:sp>
      </p:grpSp>
      <p:sp>
        <p:nvSpPr>
          <p:cNvPr id="31" name="Google Shape;31;p1"/>
          <p:cNvSpPr/>
          <p:nvPr/>
        </p:nvSpPr>
        <p:spPr>
          <a:xfrm>
            <a:off x="748598" y="1172074"/>
            <a:ext cx="7644513"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0" i="0" u="none" strike="noStrike" cap="none" dirty="0">
                <a:solidFill>
                  <a:schemeClr val="dk1"/>
                </a:solidFill>
                <a:latin typeface="Roboto"/>
                <a:ea typeface="Roboto"/>
                <a:cs typeface="Roboto"/>
                <a:sym typeface="Roboto"/>
              </a:rPr>
              <a:t>We hope you find the information on our website and resources useful. </a:t>
            </a:r>
            <a:endParaRPr sz="1400" b="0" i="0" u="none" strike="noStrike" cap="none" dirty="0">
              <a:solidFill>
                <a:schemeClr val="dk1"/>
              </a:solidFill>
              <a:latin typeface="Twinkl" pitchFamily="2" charset="0"/>
              <a:sym typeface="Arial"/>
            </a:endParaRPr>
          </a:p>
        </p:txBody>
      </p:sp>
      <p:sp>
        <p:nvSpPr>
          <p:cNvPr id="2" name="Google Shape;30;p1">
            <a:extLst>
              <a:ext uri="{FF2B5EF4-FFF2-40B4-BE49-F238E27FC236}">
                <a16:creationId xmlns:a16="http://schemas.microsoft.com/office/drawing/2014/main" id="{79B23602-7E8F-7763-CA5D-2143D22832E3}"/>
              </a:ext>
            </a:extLst>
          </p:cNvPr>
          <p:cNvSpPr/>
          <p:nvPr/>
        </p:nvSpPr>
        <p:spPr>
          <a:xfrm>
            <a:off x="748598" y="3882495"/>
            <a:ext cx="7644512" cy="1513437"/>
          </a:xfrm>
          <a:prstGeom prst="rect">
            <a:avLst/>
          </a:prstGeom>
          <a:noFill/>
          <a:ln w="19050" cap="flat" cmpd="sng">
            <a:solidFill>
              <a:srgbClr val="18A0DB"/>
            </a:solidFill>
            <a:prstDash val="solid"/>
            <a:round/>
            <a:headEnd type="none" w="sm" len="sm"/>
            <a:tailEnd type="none" w="sm" len="sm"/>
          </a:ln>
        </p:spPr>
        <p:txBody>
          <a:bodyPr spcFirstLastPara="1" wrap="square" lIns="216000" tIns="216000" rIns="216000" bIns="216000" anchor="t" anchorCtr="0">
            <a:spAutoFit/>
          </a:bodyPr>
          <a:lstStyle/>
          <a:p>
            <a:pPr marL="0" marR="0" lvl="0" indent="0" algn="l" rtl="0">
              <a:spcBef>
                <a:spcPts val="0"/>
              </a:spcBef>
              <a:spcAft>
                <a:spcPts val="0"/>
              </a:spcAft>
              <a:buNone/>
            </a:pPr>
            <a:r>
              <a:rPr lang="en-GB" sz="1400" b="0" i="0" u="none" strike="noStrike" cap="none" dirty="0">
                <a:solidFill>
                  <a:schemeClr val="dk1"/>
                </a:solidFill>
                <a:latin typeface="Roboto"/>
                <a:ea typeface="Roboto"/>
                <a:cs typeface="Roboto"/>
                <a:sym typeface="Roboto"/>
              </a:rPr>
              <a:t>We hope you find the information on our website and resources useful. This resource contains the sensitive and upsetting topic of racial discrimination. Sensitive and/or upsetting topics may emotionally impact your students due to past experiences. You should consider whether this content is appropriate and ensure adequate support is available for anyone affected. </a:t>
            </a:r>
            <a:endParaRPr dirty="0">
              <a:latin typeface="Twinkl"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9"/>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Arial"/>
              <a:buNone/>
            </a:pPr>
            <a:r>
              <a:rPr lang="en-GB" sz="3600" dirty="0"/>
              <a:t>Herbal Remedies</a:t>
            </a:r>
            <a:endParaRPr sz="3600" dirty="0">
              <a:ea typeface="Arial"/>
              <a:sym typeface="Arial"/>
            </a:endParaRPr>
          </a:p>
        </p:txBody>
      </p:sp>
      <p:grpSp>
        <p:nvGrpSpPr>
          <p:cNvPr id="94" name="Google Shape;94;p9"/>
          <p:cNvGrpSpPr/>
          <p:nvPr/>
        </p:nvGrpSpPr>
        <p:grpSpPr>
          <a:xfrm>
            <a:off x="5155477" y="2349519"/>
            <a:ext cx="3104733" cy="2175055"/>
            <a:chOff x="4217217" y="2403425"/>
            <a:chExt cx="3336103" cy="2337145"/>
          </a:xfrm>
        </p:grpSpPr>
        <p:pic>
          <p:nvPicPr>
            <p:cNvPr id="95" name="Google Shape;95;p9"/>
            <p:cNvPicPr preferRelativeResize="0"/>
            <p:nvPr/>
          </p:nvPicPr>
          <p:blipFill rotWithShape="1">
            <a:blip r:embed="rId3">
              <a:alphaModFix/>
            </a:blip>
            <a:srcRect/>
            <a:stretch/>
          </p:blipFill>
          <p:spPr>
            <a:xfrm>
              <a:off x="5334371" y="2432073"/>
              <a:ext cx="1218458" cy="1005982"/>
            </a:xfrm>
            <a:prstGeom prst="rect">
              <a:avLst/>
            </a:prstGeom>
            <a:noFill/>
            <a:ln>
              <a:noFill/>
            </a:ln>
          </p:spPr>
        </p:pic>
        <p:pic>
          <p:nvPicPr>
            <p:cNvPr id="96" name="Google Shape;96;p9"/>
            <p:cNvPicPr preferRelativeResize="0"/>
            <p:nvPr/>
          </p:nvPicPr>
          <p:blipFill rotWithShape="1">
            <a:blip r:embed="rId4">
              <a:alphaModFix/>
            </a:blip>
            <a:srcRect/>
            <a:stretch/>
          </p:blipFill>
          <p:spPr>
            <a:xfrm>
              <a:off x="6690546" y="2403425"/>
              <a:ext cx="862774" cy="1043354"/>
            </a:xfrm>
            <a:prstGeom prst="rect">
              <a:avLst/>
            </a:prstGeom>
            <a:noFill/>
            <a:ln>
              <a:noFill/>
            </a:ln>
          </p:spPr>
        </p:pic>
        <p:pic>
          <p:nvPicPr>
            <p:cNvPr id="97" name="Google Shape;97;p9"/>
            <p:cNvPicPr preferRelativeResize="0"/>
            <p:nvPr/>
          </p:nvPicPr>
          <p:blipFill rotWithShape="1">
            <a:blip r:embed="rId5">
              <a:alphaModFix/>
            </a:blip>
            <a:srcRect/>
            <a:stretch/>
          </p:blipFill>
          <p:spPr>
            <a:xfrm>
              <a:off x="5602731" y="3568080"/>
              <a:ext cx="704954" cy="1116629"/>
            </a:xfrm>
            <a:prstGeom prst="rect">
              <a:avLst/>
            </a:prstGeom>
            <a:noFill/>
            <a:ln>
              <a:noFill/>
            </a:ln>
          </p:spPr>
        </p:pic>
        <p:pic>
          <p:nvPicPr>
            <p:cNvPr id="98" name="Google Shape;98;p9"/>
            <p:cNvPicPr preferRelativeResize="0"/>
            <p:nvPr/>
          </p:nvPicPr>
          <p:blipFill rotWithShape="1">
            <a:blip r:embed="rId6">
              <a:alphaModFix/>
            </a:blip>
            <a:srcRect/>
            <a:stretch/>
          </p:blipFill>
          <p:spPr>
            <a:xfrm rot="-6938165">
              <a:off x="6492553" y="3967068"/>
              <a:ext cx="1166949" cy="345463"/>
            </a:xfrm>
            <a:prstGeom prst="rect">
              <a:avLst/>
            </a:prstGeom>
            <a:noFill/>
            <a:ln>
              <a:noFill/>
            </a:ln>
          </p:spPr>
        </p:pic>
        <p:pic>
          <p:nvPicPr>
            <p:cNvPr id="99" name="Google Shape;99;p9"/>
            <p:cNvPicPr preferRelativeResize="0"/>
            <p:nvPr/>
          </p:nvPicPr>
          <p:blipFill rotWithShape="1">
            <a:blip r:embed="rId7">
              <a:alphaModFix/>
            </a:blip>
            <a:srcRect/>
            <a:stretch/>
          </p:blipFill>
          <p:spPr>
            <a:xfrm>
              <a:off x="4217217" y="3789469"/>
              <a:ext cx="1040490" cy="771526"/>
            </a:xfrm>
            <a:prstGeom prst="rect">
              <a:avLst/>
            </a:prstGeom>
            <a:noFill/>
            <a:ln>
              <a:noFill/>
            </a:ln>
          </p:spPr>
        </p:pic>
      </p:grpSp>
      <p:sp>
        <p:nvSpPr>
          <p:cNvPr id="100" name="Google Shape;100;p9"/>
          <p:cNvSpPr/>
          <p:nvPr/>
        </p:nvSpPr>
        <p:spPr>
          <a:xfrm>
            <a:off x="958434" y="2582614"/>
            <a:ext cx="7632700" cy="1692771"/>
          </a:xfrm>
          <a:prstGeom prst="rect">
            <a:avLst/>
          </a:prstGeom>
          <a:noFill/>
          <a:ln>
            <a:noFill/>
          </a:ln>
        </p:spPr>
        <p:txBody>
          <a:bodyPr spcFirstLastPara="1" wrap="square" lIns="0" tIns="0" rIns="0" bIns="0" anchor="t" anchorCtr="0">
            <a:spAutoFit/>
          </a:bodyPr>
          <a:lstStyle/>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Twinkl" pitchFamily="2" charset="0"/>
                <a:sym typeface="Arial"/>
              </a:rPr>
              <a:t>lemongrass, boiled to help a fever;</a:t>
            </a:r>
            <a:endParaRPr dirty="0">
              <a:latin typeface="Twinkl" pitchFamily="2" charset="0"/>
            </a:endParaRPr>
          </a:p>
          <a:p>
            <a:pPr marL="285750" marR="0" lvl="0" indent="-285750" algn="l" rtl="0">
              <a:spcBef>
                <a:spcPts val="600"/>
              </a:spcBef>
              <a:spcAft>
                <a:spcPts val="0"/>
              </a:spcAft>
              <a:buClr>
                <a:schemeClr val="dk1"/>
              </a:buClr>
              <a:buSzPts val="1800"/>
              <a:buFont typeface="Arial"/>
              <a:buChar char="•"/>
            </a:pPr>
            <a:r>
              <a:rPr lang="en-GB" sz="1800" dirty="0">
                <a:solidFill>
                  <a:schemeClr val="dk1"/>
                </a:solidFill>
                <a:latin typeface="Twinkl" pitchFamily="2" charset="0"/>
                <a:sym typeface="Arial"/>
              </a:rPr>
              <a:t>aloe vera, mixed to help heal cuts and wounds;</a:t>
            </a:r>
            <a:endParaRPr dirty="0">
              <a:latin typeface="Twinkl" pitchFamily="2" charset="0"/>
            </a:endParaRPr>
          </a:p>
          <a:p>
            <a:pPr marL="285750" marR="0" lvl="0" indent="-285750" algn="l" rtl="0">
              <a:spcBef>
                <a:spcPts val="600"/>
              </a:spcBef>
              <a:spcAft>
                <a:spcPts val="0"/>
              </a:spcAft>
              <a:buClr>
                <a:schemeClr val="dk1"/>
              </a:buClr>
              <a:buSzPts val="1800"/>
              <a:buFont typeface="Arial"/>
              <a:buChar char="•"/>
            </a:pPr>
            <a:r>
              <a:rPr lang="en-GB" sz="1800" dirty="0">
                <a:solidFill>
                  <a:schemeClr val="dk1"/>
                </a:solidFill>
                <a:latin typeface="Twinkl" pitchFamily="2" charset="0"/>
                <a:sym typeface="Arial"/>
              </a:rPr>
              <a:t>ginger, ground to help diarrhoea;</a:t>
            </a:r>
            <a:endParaRPr dirty="0">
              <a:latin typeface="Twinkl" pitchFamily="2" charset="0"/>
            </a:endParaRPr>
          </a:p>
          <a:p>
            <a:pPr marL="285750" marR="0" lvl="0" indent="-285750" algn="l" rtl="0">
              <a:spcBef>
                <a:spcPts val="600"/>
              </a:spcBef>
              <a:spcAft>
                <a:spcPts val="0"/>
              </a:spcAft>
              <a:buClr>
                <a:schemeClr val="dk1"/>
              </a:buClr>
              <a:buSzPts val="1800"/>
              <a:buFont typeface="Arial"/>
              <a:buChar char="•"/>
            </a:pPr>
            <a:r>
              <a:rPr lang="en-GB" sz="1800" dirty="0">
                <a:solidFill>
                  <a:schemeClr val="dk1"/>
                </a:solidFill>
                <a:latin typeface="Twinkl" pitchFamily="2" charset="0"/>
                <a:sym typeface="Arial"/>
              </a:rPr>
              <a:t>lemons, mixed to help coughs;</a:t>
            </a:r>
            <a:endParaRPr dirty="0">
              <a:latin typeface="Twinkl" pitchFamily="2" charset="0"/>
            </a:endParaRPr>
          </a:p>
          <a:p>
            <a:pPr marL="285750" marR="0" lvl="0" indent="-285750" algn="l" rtl="0">
              <a:spcBef>
                <a:spcPts val="600"/>
              </a:spcBef>
              <a:spcAft>
                <a:spcPts val="0"/>
              </a:spcAft>
              <a:buClr>
                <a:schemeClr val="dk1"/>
              </a:buClr>
              <a:buSzPts val="1800"/>
              <a:buFont typeface="Arial"/>
              <a:buChar char="•"/>
            </a:pPr>
            <a:r>
              <a:rPr lang="en-GB" sz="1800" dirty="0">
                <a:solidFill>
                  <a:schemeClr val="dk1"/>
                </a:solidFill>
                <a:latin typeface="Twinkl" pitchFamily="2" charset="0"/>
                <a:sym typeface="Arial"/>
              </a:rPr>
              <a:t>okra, chopped to heal boils.</a:t>
            </a:r>
            <a:endParaRPr dirty="0">
              <a:latin typeface="Twinkl" pitchFamily="2" charset="0"/>
            </a:endParaRPr>
          </a:p>
        </p:txBody>
      </p:sp>
      <p:sp>
        <p:nvSpPr>
          <p:cNvPr id="101" name="Google Shape;101;p9"/>
          <p:cNvSpPr/>
          <p:nvPr/>
        </p:nvSpPr>
        <p:spPr>
          <a:xfrm>
            <a:off x="921112" y="1419704"/>
            <a:ext cx="7632700" cy="90794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800" dirty="0">
                <a:solidFill>
                  <a:schemeClr val="dk1"/>
                </a:solidFill>
                <a:latin typeface="Twinkl" pitchFamily="2" charset="0"/>
                <a:sym typeface="Arial"/>
              </a:rPr>
              <a:t>Mary Seacole mixed plants together to make herbal medicine to help the wounded soldiers, as other medicines were not easily available.</a:t>
            </a:r>
            <a:endParaRPr dirty="0">
              <a:latin typeface="Twinkl" pitchFamily="2" charset="0"/>
            </a:endParaRPr>
          </a:p>
          <a:p>
            <a:pPr marL="0" marR="0" lvl="0" indent="0" algn="l" rtl="0">
              <a:spcBef>
                <a:spcPts val="600"/>
              </a:spcBef>
              <a:spcAft>
                <a:spcPts val="0"/>
              </a:spcAft>
              <a:buNone/>
            </a:pPr>
            <a:r>
              <a:rPr lang="en-GB" sz="1800" dirty="0">
                <a:solidFill>
                  <a:schemeClr val="dk1"/>
                </a:solidFill>
                <a:latin typeface="Twinkl" pitchFamily="2" charset="0"/>
                <a:sym typeface="Arial"/>
              </a:rPr>
              <a:t>These are some of the ingredients she used in her medicines:</a:t>
            </a:r>
            <a:endParaRPr dirty="0">
              <a:latin typeface="Twinkl" pitchFamily="2" charset="0"/>
            </a:endParaRPr>
          </a:p>
        </p:txBody>
      </p:sp>
      <p:sp>
        <p:nvSpPr>
          <p:cNvPr id="102" name="Google Shape;102;p9"/>
          <p:cNvSpPr txBox="1"/>
          <p:nvPr/>
        </p:nvSpPr>
        <p:spPr>
          <a:xfrm>
            <a:off x="843322" y="4568127"/>
            <a:ext cx="7447825" cy="10002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Twinkl" pitchFamily="2" charset="0"/>
                <a:sym typeface="Arial"/>
              </a:rPr>
              <a:t>She would grind ingredients with a pestle and mortar, mix them in a mixing bowl or place them in a pan over a fire.</a:t>
            </a:r>
            <a:endParaRPr dirty="0">
              <a:latin typeface="Twinkl" pitchFamily="2" charset="0"/>
            </a:endParaRPr>
          </a:p>
          <a:p>
            <a:pPr marL="0" marR="0" lvl="0" indent="0" algn="l" rtl="0">
              <a:spcBef>
                <a:spcPts val="600"/>
              </a:spcBef>
              <a:spcAft>
                <a:spcPts val="0"/>
              </a:spcAft>
              <a:buNone/>
            </a:pPr>
            <a:r>
              <a:rPr lang="en-GB" sz="1800" dirty="0">
                <a:solidFill>
                  <a:schemeClr val="dk1"/>
                </a:solidFill>
                <a:latin typeface="Twinkl" pitchFamily="2" charset="0"/>
                <a:sym typeface="Arial"/>
              </a:rPr>
              <a:t>In some countries, remedies like this are still used today.</a:t>
            </a:r>
            <a:endParaRPr dirty="0">
              <a:latin typeface="Twinkl"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EDD3CCC8-B462-149B-9EC2-29694B83B07B}"/>
              </a:ext>
            </a:extLst>
          </p:cNvPr>
          <p:cNvSpPr/>
          <p:nvPr/>
        </p:nvSpPr>
        <p:spPr>
          <a:xfrm>
            <a:off x="7944466" y="5958349"/>
            <a:ext cx="1061884" cy="757084"/>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Google Shape;31;p2"/>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Arial"/>
              <a:buNone/>
            </a:pPr>
            <a:r>
              <a:rPr lang="en-GB" sz="3600" dirty="0"/>
              <a:t>Who Was Mary Seacole?</a:t>
            </a:r>
            <a:endParaRPr sz="3600" dirty="0">
              <a:ea typeface="Arial"/>
              <a:sym typeface="Arial"/>
            </a:endParaRPr>
          </a:p>
        </p:txBody>
      </p:sp>
      <p:sp>
        <p:nvSpPr>
          <p:cNvPr id="32" name="Google Shape;32;p2"/>
          <p:cNvSpPr/>
          <p:nvPr/>
        </p:nvSpPr>
        <p:spPr>
          <a:xfrm>
            <a:off x="921112" y="1337491"/>
            <a:ext cx="7632700" cy="1938992"/>
          </a:xfrm>
          <a:prstGeom prst="rect">
            <a:avLst/>
          </a:prstGeom>
          <a:noFill/>
          <a:ln>
            <a:noFill/>
          </a:ln>
        </p:spPr>
        <p:txBody>
          <a:bodyPr spcFirstLastPara="1" wrap="square" lIns="0" tIns="0" rIns="0" bIns="0" anchor="t" anchorCtr="0">
            <a:spAutoFit/>
          </a:bodyPr>
          <a:lstStyle/>
          <a:p>
            <a:pPr marL="285750" marR="0" lvl="0" indent="-285750" algn="l" rtl="0">
              <a:spcBef>
                <a:spcPts val="0"/>
              </a:spcBef>
              <a:spcAft>
                <a:spcPts val="0"/>
              </a:spcAft>
              <a:buClr>
                <a:schemeClr val="dk1"/>
              </a:buClr>
              <a:buSzPts val="1800"/>
              <a:buFont typeface="Arial"/>
              <a:buChar char="•"/>
            </a:pPr>
            <a:r>
              <a:rPr lang="en-GB" sz="1800" b="0" i="0" u="none" strike="noStrike" cap="none" dirty="0">
                <a:solidFill>
                  <a:schemeClr val="dk1"/>
                </a:solidFill>
                <a:latin typeface="Twinkl" pitchFamily="2" charset="0"/>
                <a:sym typeface="Arial"/>
              </a:rPr>
              <a:t>Mary Seacole was a British-Jamaican woman who overcame </a:t>
            </a:r>
            <a:r>
              <a:rPr lang="en-GB" sz="1800" b="1" i="0" u="none" strike="noStrike" cap="none" dirty="0">
                <a:solidFill>
                  <a:schemeClr val="dk1"/>
                </a:solidFill>
                <a:latin typeface="Twinkl" pitchFamily="2" charset="0"/>
                <a:sym typeface="Arial"/>
              </a:rPr>
              <a:t>racism</a:t>
            </a:r>
            <a:r>
              <a:rPr lang="en-GB" sz="1800" b="0" i="0" u="none" strike="noStrike" cap="none" dirty="0">
                <a:solidFill>
                  <a:schemeClr val="dk1"/>
                </a:solidFill>
                <a:latin typeface="Twinkl" pitchFamily="2" charset="0"/>
                <a:sym typeface="Arial"/>
              </a:rPr>
              <a:t> to help others.</a:t>
            </a:r>
            <a:endParaRPr dirty="0">
              <a:latin typeface="Twinkl" pitchFamily="2" charset="0"/>
            </a:endParaRPr>
          </a:p>
          <a:p>
            <a:pPr marL="285750" marR="0" lvl="0" indent="-171450" algn="l" rtl="0">
              <a:spcBef>
                <a:spcPts val="0"/>
              </a:spcBef>
              <a:spcAft>
                <a:spcPts val="0"/>
              </a:spcAft>
              <a:buClr>
                <a:schemeClr val="dk1"/>
              </a:buClr>
              <a:buSzPts val="1800"/>
              <a:buFont typeface="Arial"/>
              <a:buNone/>
            </a:pPr>
            <a:endParaRPr sz="1800" b="0" i="0" u="none" strike="noStrike" cap="none" dirty="0">
              <a:solidFill>
                <a:schemeClr val="dk1"/>
              </a:solidFill>
              <a:latin typeface="Twinkl" pitchFamily="2" charset="0"/>
              <a:sym typeface="Arial"/>
            </a:endParaRPr>
          </a:p>
          <a:p>
            <a:pPr marL="285750" marR="0" lvl="0" indent="-285750" algn="l" rtl="0">
              <a:spcBef>
                <a:spcPts val="0"/>
              </a:spcBef>
              <a:spcAft>
                <a:spcPts val="0"/>
              </a:spcAft>
              <a:buClr>
                <a:schemeClr val="dk1"/>
              </a:buClr>
              <a:buSzPts val="1800"/>
              <a:buFont typeface="Arial"/>
              <a:buChar char="•"/>
            </a:pPr>
            <a:r>
              <a:rPr lang="en-GB" sz="1800" b="0" i="0" u="none" strike="noStrike" cap="none" dirty="0">
                <a:solidFill>
                  <a:schemeClr val="dk1"/>
                </a:solidFill>
                <a:latin typeface="Twinkl" pitchFamily="2" charset="0"/>
                <a:sym typeface="Arial"/>
              </a:rPr>
              <a:t>She is most famous for travelling to Crimea in 1855 to help care for soldiers wounded in the war. The soldiers even called her ‘Mother Seacole’.</a:t>
            </a:r>
            <a:endParaRPr dirty="0">
              <a:latin typeface="Twinkl" pitchFamily="2" charset="0"/>
            </a:endParaRPr>
          </a:p>
          <a:p>
            <a:pPr marL="0" marR="0" lvl="0" indent="0" algn="l" rtl="0">
              <a:spcBef>
                <a:spcPts val="0"/>
              </a:spcBef>
              <a:spcAft>
                <a:spcPts val="0"/>
              </a:spcAft>
              <a:buNone/>
            </a:pPr>
            <a:endParaRPr sz="1800" dirty="0">
              <a:solidFill>
                <a:schemeClr val="dk1"/>
              </a:solidFill>
              <a:latin typeface="Twinkl" pitchFamily="2" charset="0"/>
              <a:sym typeface="Arial"/>
            </a:endParaRPr>
          </a:p>
        </p:txBody>
      </p:sp>
      <p:pic>
        <p:nvPicPr>
          <p:cNvPr id="33" name="Google Shape;33;p2"/>
          <p:cNvPicPr preferRelativeResize="0"/>
          <p:nvPr/>
        </p:nvPicPr>
        <p:blipFill rotWithShape="1">
          <a:blip r:embed="rId3">
            <a:alphaModFix/>
          </a:blip>
          <a:srcRect/>
          <a:stretch/>
        </p:blipFill>
        <p:spPr>
          <a:xfrm>
            <a:off x="4863587" y="3260877"/>
            <a:ext cx="2342902" cy="3148159"/>
          </a:xfrm>
          <a:prstGeom prst="rect">
            <a:avLst/>
          </a:prstGeom>
          <a:noFill/>
          <a:ln>
            <a:noFill/>
          </a:ln>
        </p:spPr>
      </p:pic>
      <p:pic>
        <p:nvPicPr>
          <p:cNvPr id="34" name="Google Shape;34;p2"/>
          <p:cNvPicPr preferRelativeResize="0"/>
          <p:nvPr/>
        </p:nvPicPr>
        <p:blipFill>
          <a:blip r:embed="rId4"/>
          <a:srcRect/>
          <a:stretch/>
        </p:blipFill>
        <p:spPr>
          <a:xfrm>
            <a:off x="2583174" y="2856368"/>
            <a:ext cx="4096912" cy="3552667"/>
          </a:xfrm>
          <a:prstGeom prst="rect">
            <a:avLst/>
          </a:prstGeom>
          <a:noFill/>
          <a:ln>
            <a:noFill/>
          </a:ln>
        </p:spPr>
      </p:pic>
      <p:grpSp>
        <p:nvGrpSpPr>
          <p:cNvPr id="35" name="Google Shape;35;p2"/>
          <p:cNvGrpSpPr/>
          <p:nvPr/>
        </p:nvGrpSpPr>
        <p:grpSpPr>
          <a:xfrm>
            <a:off x="755650" y="5368071"/>
            <a:ext cx="2155371" cy="724754"/>
            <a:chOff x="755650" y="5368071"/>
            <a:chExt cx="2155371" cy="724754"/>
          </a:xfrm>
        </p:grpSpPr>
        <p:sp>
          <p:nvSpPr>
            <p:cNvPr id="36" name="Google Shape;36;p2"/>
            <p:cNvSpPr/>
            <p:nvPr/>
          </p:nvSpPr>
          <p:spPr>
            <a:xfrm>
              <a:off x="755650" y="5368071"/>
              <a:ext cx="2155371" cy="724754"/>
            </a:xfrm>
            <a:prstGeom prst="rect">
              <a:avLst/>
            </a:prstGeom>
            <a:solidFill>
              <a:srgbClr val="48A74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Twinkl" pitchFamily="2" charset="0"/>
                  <a:sym typeface="Arial"/>
                </a:rPr>
                <a:t>glossary</a:t>
              </a:r>
              <a:endParaRPr dirty="0">
                <a:latin typeface="Twinkl" pitchFamily="2" charset="0"/>
              </a:endParaRPr>
            </a:p>
          </p:txBody>
        </p:sp>
        <p:sp>
          <p:nvSpPr>
            <p:cNvPr id="37" name="Google Shape;37;p2"/>
            <p:cNvSpPr/>
            <p:nvPr/>
          </p:nvSpPr>
          <p:spPr>
            <a:xfrm>
              <a:off x="2434153" y="5666991"/>
              <a:ext cx="298040" cy="12691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Twinkl" pitchFamily="2" charset="0"/>
                <a:sym typeface="Arial"/>
              </a:endParaRPr>
            </a:p>
          </p:txBody>
        </p:sp>
      </p:grpSp>
      <p:sp>
        <p:nvSpPr>
          <p:cNvPr id="38" name="Google Shape;38;p2"/>
          <p:cNvSpPr/>
          <p:nvPr/>
        </p:nvSpPr>
        <p:spPr>
          <a:xfrm>
            <a:off x="755650" y="3651990"/>
            <a:ext cx="6396900" cy="1623000"/>
          </a:xfrm>
          <a:prstGeom prst="rect">
            <a:avLst/>
          </a:prstGeom>
          <a:solidFill>
            <a:schemeClr val="lt1"/>
          </a:solidFill>
          <a:ln w="19050" cap="flat" cmpd="sng">
            <a:solidFill>
              <a:srgbClr val="48A7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800" b="1" dirty="0">
                <a:solidFill>
                  <a:srgbClr val="000000"/>
                </a:solidFill>
                <a:latin typeface="Twinkl" pitchFamily="2" charset="0"/>
                <a:sym typeface="Arial"/>
              </a:rPr>
              <a:t>racism: </a:t>
            </a:r>
            <a:r>
              <a:rPr lang="en-GB" sz="1800" dirty="0">
                <a:solidFill>
                  <a:srgbClr val="000000"/>
                </a:solidFill>
                <a:latin typeface="Twinkl" pitchFamily="2" charset="0"/>
                <a:sym typeface="Arial"/>
              </a:rPr>
              <a:t>When people are not given respect, their rights, dignity or value because of their race. A race is a grouping of people who share some of the same physical features (such as skin colour and hair texture) and non-physical features (such as culture, history, religious beliefs and language).</a:t>
            </a:r>
            <a:endParaRPr dirty="0">
              <a:latin typeface="Twinkl" pitchFamily="2" charset="0"/>
            </a:endParaRPr>
          </a:p>
        </p:txBody>
      </p:sp>
      <p:sp>
        <p:nvSpPr>
          <p:cNvPr id="39" name="Google Shape;39;p2"/>
          <p:cNvSpPr/>
          <p:nvPr/>
        </p:nvSpPr>
        <p:spPr>
          <a:xfrm>
            <a:off x="6823471" y="3704879"/>
            <a:ext cx="269271" cy="269271"/>
          </a:xfrm>
          <a:prstGeom prst="rect">
            <a:avLst/>
          </a:prstGeom>
          <a:solidFill>
            <a:schemeClr val="lt1"/>
          </a:solidFill>
          <a:ln w="19050" cap="flat" cmpd="sng">
            <a:solidFill>
              <a:srgbClr val="48A7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a:solidFill>
                  <a:srgbClr val="48A749"/>
                </a:solidFill>
                <a:latin typeface="Twinkl" pitchFamily="2" charset="0"/>
                <a:sym typeface="Arial"/>
              </a:rPr>
              <a:t>X</a:t>
            </a:r>
            <a:endParaRPr dirty="0">
              <a:latin typeface="Twinkl"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9"/>
                                        </p:tgtEl>
                                      </p:cBhvr>
                                    </p:animEffect>
                                    <p:set>
                                      <p:cBhvr>
                                        <p:cTn id="15" dur="1" fill="hold">
                                          <p:stCondLst>
                                            <p:cond delay="500"/>
                                          </p:stCondLst>
                                        </p:cTn>
                                        <p:tgtEl>
                                          <p:spTgt spid="3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8"/>
                                        </p:tgtEl>
                                      </p:cBhvr>
                                    </p:animEffect>
                                    <p:set>
                                      <p:cBhvr>
                                        <p:cTn id="18" dur="1" fill="hold">
                                          <p:stCondLst>
                                            <p:cond delay="50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3"/>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Arial"/>
              <a:buNone/>
            </a:pPr>
            <a:r>
              <a:rPr lang="en-GB" sz="3600" dirty="0"/>
              <a:t>The Life of Mary Seacole</a:t>
            </a:r>
            <a:endParaRPr sz="3600" dirty="0">
              <a:ea typeface="Arial"/>
              <a:sym typeface="Arial"/>
            </a:endParaRPr>
          </a:p>
        </p:txBody>
      </p:sp>
      <p:sp>
        <p:nvSpPr>
          <p:cNvPr id="45" name="Google Shape;45;p3"/>
          <p:cNvSpPr/>
          <p:nvPr/>
        </p:nvSpPr>
        <p:spPr>
          <a:xfrm>
            <a:off x="842735" y="2139503"/>
            <a:ext cx="4095025" cy="3231654"/>
          </a:xfrm>
          <a:prstGeom prst="rect">
            <a:avLst/>
          </a:prstGeom>
          <a:noFill/>
          <a:ln>
            <a:noFill/>
          </a:ln>
        </p:spPr>
        <p:txBody>
          <a:bodyPr spcFirstLastPara="1" wrap="square" lIns="0" tIns="0" rIns="0" bIns="0" anchor="t" anchorCtr="0">
            <a:spAutoFit/>
          </a:bodyPr>
          <a:lstStyle/>
          <a:p>
            <a:pPr marL="285750" marR="0" lvl="0" indent="-285750" algn="l" rtl="0">
              <a:spcBef>
                <a:spcPts val="0"/>
              </a:spcBef>
              <a:spcAft>
                <a:spcPts val="1200"/>
              </a:spcAft>
              <a:buClr>
                <a:schemeClr val="dk1"/>
              </a:buClr>
              <a:buSzPts val="1800"/>
              <a:buFont typeface="Arial"/>
              <a:buChar char="•"/>
            </a:pPr>
            <a:r>
              <a:rPr lang="en-GB" sz="1800" dirty="0">
                <a:solidFill>
                  <a:schemeClr val="dk1"/>
                </a:solidFill>
                <a:latin typeface="Twinkl" pitchFamily="2" charset="0"/>
                <a:sym typeface="Arial"/>
              </a:rPr>
              <a:t>Mary Seacole (then known as Mary Grant) was born in Kingston, Jamaica in 1805.</a:t>
            </a:r>
          </a:p>
          <a:p>
            <a:pPr marL="285750" marR="0" lvl="0" indent="-285750" algn="l" rtl="0">
              <a:spcBef>
                <a:spcPts val="0"/>
              </a:spcBef>
              <a:spcAft>
                <a:spcPts val="1200"/>
              </a:spcAft>
              <a:buClr>
                <a:schemeClr val="dk1"/>
              </a:buClr>
              <a:buSzPts val="1800"/>
              <a:buFont typeface="Arial"/>
              <a:buChar char="•"/>
            </a:pPr>
            <a:r>
              <a:rPr lang="en-GB" sz="1800" dirty="0">
                <a:solidFill>
                  <a:schemeClr val="dk1"/>
                </a:solidFill>
                <a:latin typeface="Twinkl" pitchFamily="2" charset="0"/>
                <a:sym typeface="Arial"/>
              </a:rPr>
              <a:t>Her father was a Scottish soldier and her mother was a Jamaican ‘doctress’. A doctress was a healer who used African and Caribbean herbal remedies.</a:t>
            </a:r>
          </a:p>
          <a:p>
            <a:pPr marL="285750" marR="0" lvl="0" indent="-285750" algn="l" rtl="0">
              <a:spcBef>
                <a:spcPts val="0"/>
              </a:spcBef>
              <a:spcAft>
                <a:spcPts val="1200"/>
              </a:spcAft>
              <a:buClr>
                <a:schemeClr val="dk1"/>
              </a:buClr>
              <a:buSzPts val="1800"/>
              <a:buFont typeface="Arial"/>
              <a:buChar char="•"/>
            </a:pPr>
            <a:r>
              <a:rPr lang="en-GB" sz="1800" dirty="0">
                <a:solidFill>
                  <a:schemeClr val="dk1"/>
                </a:solidFill>
                <a:latin typeface="Twinkl" pitchFamily="2" charset="0"/>
                <a:sym typeface="Arial"/>
              </a:rPr>
              <a:t>Mary Seacole learnt about herbal remedies from her mother.</a:t>
            </a:r>
            <a:endParaRPr dirty="0">
              <a:latin typeface="Twinkl" pitchFamily="2" charset="0"/>
            </a:endParaRPr>
          </a:p>
        </p:txBody>
      </p:sp>
      <p:pic>
        <p:nvPicPr>
          <p:cNvPr id="46" name="Google Shape;46;p3"/>
          <p:cNvPicPr preferRelativeResize="0"/>
          <p:nvPr/>
        </p:nvPicPr>
        <p:blipFill rotWithShape="1">
          <a:blip r:embed="rId3">
            <a:alphaModFix/>
          </a:blip>
          <a:srcRect/>
          <a:stretch/>
        </p:blipFill>
        <p:spPr>
          <a:xfrm>
            <a:off x="5233852" y="2056672"/>
            <a:ext cx="3196392" cy="32434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4"/>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Arial"/>
              <a:buNone/>
            </a:pPr>
            <a:r>
              <a:rPr lang="en-GB" sz="3600" dirty="0"/>
              <a:t>The Life of Mary Seacole</a:t>
            </a:r>
            <a:endParaRPr sz="3600" dirty="0">
              <a:ea typeface="Arial"/>
              <a:sym typeface="Arial"/>
            </a:endParaRPr>
          </a:p>
        </p:txBody>
      </p:sp>
      <p:sp>
        <p:nvSpPr>
          <p:cNvPr id="52" name="Google Shape;52;p4"/>
          <p:cNvSpPr/>
          <p:nvPr/>
        </p:nvSpPr>
        <p:spPr>
          <a:xfrm>
            <a:off x="842735" y="1830250"/>
            <a:ext cx="3703139" cy="2800767"/>
          </a:xfrm>
          <a:prstGeom prst="rect">
            <a:avLst/>
          </a:prstGeom>
          <a:noFill/>
          <a:ln>
            <a:noFill/>
          </a:ln>
        </p:spPr>
        <p:txBody>
          <a:bodyPr spcFirstLastPara="1" wrap="square" lIns="0" tIns="0" rIns="0" bIns="0" anchor="t" anchorCtr="0">
            <a:spAutoFit/>
          </a:bodyPr>
          <a:lstStyle/>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Twinkl" pitchFamily="2" charset="0"/>
                <a:sym typeface="Arial"/>
              </a:rPr>
              <a:t>Mary was well educated and  well travelled.</a:t>
            </a:r>
            <a:endParaRPr dirty="0">
              <a:latin typeface="Twinkl" pitchFamily="2" charset="0"/>
            </a:endParaRPr>
          </a:p>
          <a:p>
            <a:pPr marL="285750" marR="0" lvl="0" indent="-285750" algn="l" rtl="0">
              <a:spcBef>
                <a:spcPts val="1200"/>
              </a:spcBef>
              <a:spcAft>
                <a:spcPts val="0"/>
              </a:spcAft>
              <a:buClr>
                <a:schemeClr val="dk1"/>
              </a:buClr>
              <a:buSzPts val="1800"/>
              <a:buFont typeface="Arial"/>
              <a:buChar char="•"/>
            </a:pPr>
            <a:r>
              <a:rPr lang="en-GB" sz="1800" dirty="0">
                <a:solidFill>
                  <a:schemeClr val="dk1"/>
                </a:solidFill>
                <a:latin typeface="Twinkl" pitchFamily="2" charset="0"/>
                <a:sym typeface="Arial"/>
              </a:rPr>
              <a:t>On November 10</a:t>
            </a:r>
            <a:r>
              <a:rPr lang="en-GB" sz="1800" baseline="30000" dirty="0">
                <a:solidFill>
                  <a:schemeClr val="dk1"/>
                </a:solidFill>
                <a:latin typeface="Twinkl" pitchFamily="2" charset="0"/>
                <a:sym typeface="Arial"/>
              </a:rPr>
              <a:t>th</a:t>
            </a:r>
            <a:r>
              <a:rPr lang="en-GB" sz="1800" dirty="0">
                <a:solidFill>
                  <a:schemeClr val="dk1"/>
                </a:solidFill>
                <a:latin typeface="Twinkl" pitchFamily="2" charset="0"/>
                <a:sym typeface="Arial"/>
              </a:rPr>
              <a:t> 1836, Mary married Edwin Horatio Hamilton Seacole, godson of Lord Admiral Nelson, in Kingston. He sadly died eight years later.</a:t>
            </a:r>
            <a:endParaRPr dirty="0">
              <a:latin typeface="Twinkl" pitchFamily="2" charset="0"/>
            </a:endParaRPr>
          </a:p>
          <a:p>
            <a:pPr marL="285750" marR="0" lvl="0" indent="-171450" algn="l" rtl="0">
              <a:spcBef>
                <a:spcPts val="1200"/>
              </a:spcBef>
              <a:spcAft>
                <a:spcPts val="0"/>
              </a:spcAft>
              <a:buClr>
                <a:schemeClr val="dk1"/>
              </a:buClr>
              <a:buSzPts val="1800"/>
              <a:buFont typeface="Arial"/>
              <a:buNone/>
            </a:pPr>
            <a:endParaRPr sz="1800" dirty="0">
              <a:solidFill>
                <a:schemeClr val="dk1"/>
              </a:solidFill>
              <a:latin typeface="Twinkl" pitchFamily="2" charset="0"/>
              <a:sym typeface="Arial"/>
            </a:endParaRPr>
          </a:p>
          <a:p>
            <a:pPr marL="0" marR="0" lvl="0" indent="0" algn="l" rtl="0">
              <a:spcBef>
                <a:spcPts val="0"/>
              </a:spcBef>
              <a:spcAft>
                <a:spcPts val="0"/>
              </a:spcAft>
              <a:buNone/>
            </a:pPr>
            <a:endParaRPr sz="1800" dirty="0">
              <a:solidFill>
                <a:schemeClr val="dk1"/>
              </a:solidFill>
              <a:latin typeface="Twinkl" pitchFamily="2" charset="0"/>
              <a:sym typeface="Arial"/>
            </a:endParaRPr>
          </a:p>
        </p:txBody>
      </p:sp>
      <p:pic>
        <p:nvPicPr>
          <p:cNvPr id="53" name="Google Shape;53;p4"/>
          <p:cNvPicPr preferRelativeResize="0"/>
          <p:nvPr/>
        </p:nvPicPr>
        <p:blipFill rotWithShape="1">
          <a:blip r:embed="rId3">
            <a:alphaModFix/>
          </a:blip>
          <a:srcRect/>
          <a:stretch/>
        </p:blipFill>
        <p:spPr>
          <a:xfrm>
            <a:off x="5164181" y="1899919"/>
            <a:ext cx="2969623" cy="1617367"/>
          </a:xfrm>
          <a:prstGeom prst="rect">
            <a:avLst/>
          </a:prstGeom>
          <a:noFill/>
          <a:ln>
            <a:noFill/>
          </a:ln>
        </p:spPr>
      </p:pic>
      <p:pic>
        <p:nvPicPr>
          <p:cNvPr id="54" name="Google Shape;54;p4"/>
          <p:cNvPicPr preferRelativeResize="0"/>
          <p:nvPr/>
        </p:nvPicPr>
        <p:blipFill rotWithShape="1">
          <a:blip r:embed="rId4">
            <a:alphaModFix/>
          </a:blip>
          <a:srcRect/>
          <a:stretch/>
        </p:blipFill>
        <p:spPr>
          <a:xfrm>
            <a:off x="5164181" y="4144617"/>
            <a:ext cx="2939977" cy="1376611"/>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5"/>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Arial"/>
              <a:buNone/>
            </a:pPr>
            <a:r>
              <a:rPr lang="en-GB" sz="3600" dirty="0"/>
              <a:t>The Crimean War</a:t>
            </a:r>
            <a:endParaRPr sz="3600" dirty="0">
              <a:ea typeface="Arial"/>
              <a:sym typeface="Arial"/>
            </a:endParaRPr>
          </a:p>
        </p:txBody>
      </p:sp>
      <p:sp>
        <p:nvSpPr>
          <p:cNvPr id="60" name="Google Shape;60;p5"/>
          <p:cNvSpPr/>
          <p:nvPr/>
        </p:nvSpPr>
        <p:spPr>
          <a:xfrm>
            <a:off x="921111" y="1543696"/>
            <a:ext cx="5470357" cy="4062651"/>
          </a:xfrm>
          <a:prstGeom prst="rect">
            <a:avLst/>
          </a:prstGeom>
          <a:noFill/>
          <a:ln>
            <a:noFill/>
          </a:ln>
        </p:spPr>
        <p:txBody>
          <a:bodyPr spcFirstLastPara="1" wrap="square" lIns="0" tIns="0" rIns="0" bIns="0" anchor="t" anchorCtr="0">
            <a:spAutoFit/>
          </a:bodyPr>
          <a:lstStyle/>
          <a:p>
            <a:pPr marL="285750" marR="0" lvl="0" indent="-285750" algn="l" rtl="0">
              <a:spcBef>
                <a:spcPts val="1200"/>
              </a:spcBef>
              <a:spcAft>
                <a:spcPts val="0"/>
              </a:spcAft>
              <a:buClr>
                <a:schemeClr val="dk1"/>
              </a:buClr>
              <a:buSzPts val="1800"/>
              <a:buFont typeface="Arial"/>
              <a:buChar char="•"/>
            </a:pPr>
            <a:r>
              <a:rPr lang="en-GB" sz="1800" dirty="0">
                <a:solidFill>
                  <a:schemeClr val="dk1"/>
                </a:solidFill>
                <a:latin typeface="Twinkl" pitchFamily="2" charset="0"/>
                <a:sym typeface="Arial"/>
              </a:rPr>
              <a:t>She travelled to London to visit the War Office. She wanted to help with the work Florence Nightingale had started.</a:t>
            </a:r>
            <a:endParaRPr dirty="0">
              <a:latin typeface="Twinkl" pitchFamily="2" charset="0"/>
            </a:endParaRPr>
          </a:p>
          <a:p>
            <a:pPr marL="285750" marR="0" lvl="0" indent="-285750" algn="l" rtl="0">
              <a:spcBef>
                <a:spcPts val="1200"/>
              </a:spcBef>
              <a:spcAft>
                <a:spcPts val="0"/>
              </a:spcAft>
              <a:buClr>
                <a:schemeClr val="dk1"/>
              </a:buClr>
              <a:buSzPts val="1800"/>
              <a:buFont typeface="Arial"/>
              <a:buChar char="•"/>
            </a:pPr>
            <a:r>
              <a:rPr lang="en-GB" sz="1800" dirty="0">
                <a:solidFill>
                  <a:schemeClr val="dk1"/>
                </a:solidFill>
                <a:latin typeface="Twinkl" pitchFamily="2" charset="0"/>
                <a:sym typeface="Arial"/>
              </a:rPr>
              <a:t>Although Seacole had very good references, her offer of help was turned down. This was very likely because of </a:t>
            </a:r>
            <a:r>
              <a:rPr lang="en-GB" sz="1800" b="1" dirty="0">
                <a:solidFill>
                  <a:schemeClr val="dk1"/>
                </a:solidFill>
                <a:latin typeface="Twinkl" pitchFamily="2" charset="0"/>
                <a:sym typeface="Arial"/>
              </a:rPr>
              <a:t>racism</a:t>
            </a:r>
            <a:r>
              <a:rPr lang="en-GB" sz="1800" dirty="0">
                <a:solidFill>
                  <a:schemeClr val="dk1"/>
                </a:solidFill>
                <a:latin typeface="Twinkl" pitchFamily="2" charset="0"/>
                <a:sym typeface="Arial"/>
              </a:rPr>
              <a:t>. Seacole was a Mixed Heritage woman and was treated unfairly because of her race at different times during her life. Racism is now against the law </a:t>
            </a:r>
            <a:br>
              <a:rPr lang="en-GB" sz="1800" dirty="0">
                <a:solidFill>
                  <a:schemeClr val="dk1"/>
                </a:solidFill>
                <a:latin typeface="Twinkl" pitchFamily="2" charset="0"/>
                <a:sym typeface="Arial"/>
              </a:rPr>
            </a:br>
            <a:r>
              <a:rPr lang="en-GB" sz="1800" dirty="0">
                <a:solidFill>
                  <a:schemeClr val="dk1"/>
                </a:solidFill>
                <a:latin typeface="Twinkl" pitchFamily="2" charset="0"/>
                <a:sym typeface="Arial"/>
              </a:rPr>
              <a:t>but it wasn’t when Mary Seacole was alive. Unfortunately, racism is still something that affects the lives of people today.</a:t>
            </a:r>
            <a:endParaRPr dirty="0">
              <a:latin typeface="Twinkl" pitchFamily="2" charset="0"/>
            </a:endParaRPr>
          </a:p>
          <a:p>
            <a:pPr marL="0" marR="0" lvl="0" indent="0" algn="l" rtl="0">
              <a:spcBef>
                <a:spcPts val="1200"/>
              </a:spcBef>
              <a:spcAft>
                <a:spcPts val="0"/>
              </a:spcAft>
              <a:buNone/>
            </a:pPr>
            <a:endParaRPr sz="1800" dirty="0">
              <a:solidFill>
                <a:schemeClr val="dk1"/>
              </a:solidFill>
              <a:latin typeface="Twinkl" pitchFamily="2" charset="0"/>
              <a:sym typeface="Arial"/>
            </a:endParaRPr>
          </a:p>
        </p:txBody>
      </p:sp>
      <p:pic>
        <p:nvPicPr>
          <p:cNvPr id="61" name="Google Shape;61;p5"/>
          <p:cNvPicPr preferRelativeResize="0"/>
          <p:nvPr/>
        </p:nvPicPr>
        <p:blipFill rotWithShape="1">
          <a:blip r:embed="rId3">
            <a:alphaModFix/>
          </a:blip>
          <a:srcRect r="22122"/>
          <a:stretch/>
        </p:blipFill>
        <p:spPr>
          <a:xfrm>
            <a:off x="5171649" y="1287625"/>
            <a:ext cx="3972351" cy="5100811"/>
          </a:xfrm>
          <a:prstGeom prst="rect">
            <a:avLst/>
          </a:prstGeom>
          <a:noFill/>
          <a:ln>
            <a:noFill/>
          </a:ln>
        </p:spPr>
      </p:pic>
      <p:grpSp>
        <p:nvGrpSpPr>
          <p:cNvPr id="62" name="Google Shape;62;p5"/>
          <p:cNvGrpSpPr/>
          <p:nvPr/>
        </p:nvGrpSpPr>
        <p:grpSpPr>
          <a:xfrm>
            <a:off x="6391468" y="5570375"/>
            <a:ext cx="2155371" cy="724754"/>
            <a:chOff x="755650" y="5368071"/>
            <a:chExt cx="2155371" cy="724754"/>
          </a:xfrm>
        </p:grpSpPr>
        <p:sp>
          <p:nvSpPr>
            <p:cNvPr id="63" name="Google Shape;63;p5"/>
            <p:cNvSpPr/>
            <p:nvPr/>
          </p:nvSpPr>
          <p:spPr>
            <a:xfrm>
              <a:off x="755650" y="5368071"/>
              <a:ext cx="2155371" cy="724754"/>
            </a:xfrm>
            <a:prstGeom prst="rect">
              <a:avLst/>
            </a:prstGeom>
            <a:solidFill>
              <a:srgbClr val="48A74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Twinkl" pitchFamily="2" charset="0"/>
                  <a:sym typeface="Arial"/>
                </a:rPr>
                <a:t>glossary</a:t>
              </a:r>
              <a:endParaRPr dirty="0">
                <a:latin typeface="Twinkl" pitchFamily="2" charset="0"/>
              </a:endParaRPr>
            </a:p>
          </p:txBody>
        </p:sp>
        <p:sp>
          <p:nvSpPr>
            <p:cNvPr id="64" name="Google Shape;64;p5"/>
            <p:cNvSpPr/>
            <p:nvPr/>
          </p:nvSpPr>
          <p:spPr>
            <a:xfrm>
              <a:off x="2434153" y="5666991"/>
              <a:ext cx="298040" cy="12691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Twinkl" pitchFamily="2" charset="0"/>
                <a:sym typeface="Arial"/>
              </a:endParaRPr>
            </a:p>
          </p:txBody>
        </p:sp>
      </p:grpSp>
      <p:sp>
        <p:nvSpPr>
          <p:cNvPr id="65" name="Google Shape;65;p5"/>
          <p:cNvSpPr/>
          <p:nvPr/>
        </p:nvSpPr>
        <p:spPr>
          <a:xfrm>
            <a:off x="2149939" y="3876880"/>
            <a:ext cx="6396900" cy="1623000"/>
          </a:xfrm>
          <a:prstGeom prst="rect">
            <a:avLst/>
          </a:prstGeom>
          <a:solidFill>
            <a:schemeClr val="lt1"/>
          </a:solidFill>
          <a:ln w="19050" cap="flat" cmpd="sng">
            <a:solidFill>
              <a:srgbClr val="48A7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800" b="1" dirty="0">
                <a:solidFill>
                  <a:srgbClr val="000000"/>
                </a:solidFill>
                <a:latin typeface="Twinkl" pitchFamily="2" charset="0"/>
                <a:sym typeface="Arial"/>
              </a:rPr>
              <a:t>racism: </a:t>
            </a:r>
            <a:r>
              <a:rPr lang="en-GB" sz="1800" dirty="0">
                <a:solidFill>
                  <a:srgbClr val="000000"/>
                </a:solidFill>
                <a:latin typeface="Twinkl" pitchFamily="2" charset="0"/>
                <a:sym typeface="Arial"/>
              </a:rPr>
              <a:t>When people are not given respect, their rights, dignity or value because of their race. A race is a grouping of people who share some of the same physical features (such as skin colour and hair texture) and non-physical features (such as culture, history, religious beliefs and language).</a:t>
            </a:r>
            <a:endParaRPr dirty="0">
              <a:latin typeface="Twinkl" pitchFamily="2" charset="0"/>
            </a:endParaRPr>
          </a:p>
        </p:txBody>
      </p:sp>
      <p:sp>
        <p:nvSpPr>
          <p:cNvPr id="66" name="Google Shape;66;p5"/>
          <p:cNvSpPr/>
          <p:nvPr/>
        </p:nvSpPr>
        <p:spPr>
          <a:xfrm>
            <a:off x="8183588" y="3950424"/>
            <a:ext cx="269271" cy="269271"/>
          </a:xfrm>
          <a:prstGeom prst="rect">
            <a:avLst/>
          </a:prstGeom>
          <a:solidFill>
            <a:schemeClr val="lt1"/>
          </a:solidFill>
          <a:ln w="19050" cap="flat" cmpd="sng">
            <a:solidFill>
              <a:srgbClr val="48A7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a:solidFill>
                  <a:srgbClr val="48A749"/>
                </a:solidFill>
                <a:latin typeface="Twinkl" pitchFamily="2" charset="0"/>
                <a:sym typeface="Arial"/>
              </a:rPr>
              <a:t>X</a:t>
            </a:r>
            <a:endParaRPr dirty="0">
              <a:latin typeface="Twinkl"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6"/>
                                        </p:tgtEl>
                                      </p:cBhvr>
                                    </p:animEffect>
                                    <p:set>
                                      <p:cBhvr>
                                        <p:cTn id="15" dur="1" fill="hold">
                                          <p:stCondLst>
                                            <p:cond delay="500"/>
                                          </p:stCondLst>
                                        </p:cTn>
                                        <p:tgtEl>
                                          <p:spTgt spid="6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65"/>
                                        </p:tgtEl>
                                      </p:cBhvr>
                                    </p:animEffect>
                                    <p:set>
                                      <p:cBhvr>
                                        <p:cTn id="18" dur="1" fill="hold">
                                          <p:stCondLst>
                                            <p:cond delay="50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6"/>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Arial"/>
              <a:buNone/>
            </a:pPr>
            <a:r>
              <a:rPr lang="en-GB" sz="3600" dirty="0"/>
              <a:t>The Crimean War</a:t>
            </a:r>
            <a:endParaRPr sz="3600" dirty="0">
              <a:ea typeface="Arial"/>
              <a:sym typeface="Arial"/>
            </a:endParaRPr>
          </a:p>
        </p:txBody>
      </p:sp>
      <p:sp>
        <p:nvSpPr>
          <p:cNvPr id="72" name="Google Shape;72;p6"/>
          <p:cNvSpPr/>
          <p:nvPr/>
        </p:nvSpPr>
        <p:spPr>
          <a:xfrm>
            <a:off x="921111" y="1830250"/>
            <a:ext cx="5052967" cy="3667671"/>
          </a:xfrm>
          <a:prstGeom prst="rect">
            <a:avLst/>
          </a:prstGeom>
          <a:noFill/>
          <a:ln>
            <a:noFill/>
          </a:ln>
        </p:spPr>
        <p:txBody>
          <a:bodyPr spcFirstLastPara="1" wrap="square" lIns="0" tIns="0" rIns="0" bIns="0" anchor="t" anchorCtr="0">
            <a:spAutoFit/>
          </a:bodyPr>
          <a:lstStyle/>
          <a:p>
            <a:pPr marL="285750" marR="0" lvl="1" indent="-285750" algn="l" rtl="0">
              <a:spcBef>
                <a:spcPts val="0"/>
              </a:spcBef>
              <a:spcAft>
                <a:spcPts val="0"/>
              </a:spcAft>
              <a:buClr>
                <a:schemeClr val="dk1"/>
              </a:buClr>
              <a:buSzPts val="1800"/>
              <a:buFont typeface="Arial"/>
              <a:buChar char="•"/>
            </a:pPr>
            <a:r>
              <a:rPr lang="en-GB" sz="1800" b="0" i="0" u="none" strike="noStrike" cap="none" dirty="0">
                <a:solidFill>
                  <a:schemeClr val="dk1"/>
                </a:solidFill>
                <a:latin typeface="Twinkl" pitchFamily="2" charset="0"/>
                <a:sym typeface="Arial"/>
              </a:rPr>
              <a:t>Seacole decided she would pay for herself to get to Crimea. </a:t>
            </a:r>
            <a:endParaRPr dirty="0">
              <a:latin typeface="Twinkl" pitchFamily="2" charset="0"/>
            </a:endParaRPr>
          </a:p>
          <a:p>
            <a:pPr marL="285750" marR="0" lvl="1" indent="-285750" algn="l" rtl="0">
              <a:spcBef>
                <a:spcPts val="2200"/>
              </a:spcBef>
              <a:spcAft>
                <a:spcPts val="0"/>
              </a:spcAft>
              <a:buClr>
                <a:schemeClr val="dk1"/>
              </a:buClr>
              <a:buSzPts val="1800"/>
              <a:buFont typeface="Arial"/>
              <a:buChar char="•"/>
            </a:pPr>
            <a:r>
              <a:rPr lang="en-GB" sz="1800" b="0" i="0" u="none" strike="noStrike" cap="none" dirty="0">
                <a:solidFill>
                  <a:schemeClr val="dk1"/>
                </a:solidFill>
                <a:latin typeface="Twinkl" pitchFamily="2" charset="0"/>
                <a:sym typeface="Arial"/>
              </a:rPr>
              <a:t>She set up a boarding house and restaurant there called the ‘British Hotel’.</a:t>
            </a:r>
            <a:endParaRPr dirty="0">
              <a:latin typeface="Twinkl" pitchFamily="2" charset="0"/>
            </a:endParaRPr>
          </a:p>
          <a:p>
            <a:pPr marL="285750" marR="0" lvl="0" indent="-285750" algn="l" rtl="0">
              <a:spcBef>
                <a:spcPts val="1200"/>
              </a:spcBef>
              <a:spcAft>
                <a:spcPts val="0"/>
              </a:spcAft>
              <a:buClr>
                <a:schemeClr val="dk1"/>
              </a:buClr>
              <a:buSzPts val="1800"/>
              <a:buFont typeface="Arial"/>
              <a:buChar char="•"/>
            </a:pPr>
            <a:r>
              <a:rPr lang="en-GB" sz="1800" dirty="0">
                <a:solidFill>
                  <a:schemeClr val="dk1"/>
                </a:solidFill>
                <a:latin typeface="Twinkl" pitchFamily="2" charset="0"/>
                <a:sym typeface="Arial"/>
              </a:rPr>
              <a:t>This provided her with some income.</a:t>
            </a:r>
            <a:endParaRPr dirty="0">
              <a:latin typeface="Twinkl" pitchFamily="2" charset="0"/>
            </a:endParaRPr>
          </a:p>
          <a:p>
            <a:pPr marL="285750" marR="0" lvl="0" indent="-285750" algn="l" rtl="0">
              <a:spcBef>
                <a:spcPts val="1200"/>
              </a:spcBef>
              <a:spcAft>
                <a:spcPts val="0"/>
              </a:spcAft>
              <a:buClr>
                <a:schemeClr val="dk1"/>
              </a:buClr>
              <a:buSzPts val="1800"/>
              <a:buFont typeface="Arial"/>
              <a:buChar char="•"/>
            </a:pPr>
            <a:r>
              <a:rPr lang="en-GB" sz="1800" dirty="0">
                <a:solidFill>
                  <a:schemeClr val="dk1"/>
                </a:solidFill>
                <a:latin typeface="Twinkl" pitchFamily="2" charset="0"/>
                <a:sym typeface="Arial"/>
              </a:rPr>
              <a:t>Seacole cared for and treated the injured soldiers with her herbal remedies.</a:t>
            </a:r>
            <a:endParaRPr dirty="0">
              <a:latin typeface="Twinkl" pitchFamily="2" charset="0"/>
            </a:endParaRPr>
          </a:p>
          <a:p>
            <a:pPr marL="285750" marR="0" lvl="0" indent="-285750" algn="l" rtl="0">
              <a:spcBef>
                <a:spcPts val="1200"/>
              </a:spcBef>
              <a:spcAft>
                <a:spcPts val="0"/>
              </a:spcAft>
              <a:buClr>
                <a:schemeClr val="dk1"/>
              </a:buClr>
              <a:buSzPts val="1800"/>
              <a:buFont typeface="Arial"/>
              <a:buChar char="•"/>
            </a:pPr>
            <a:r>
              <a:rPr lang="en-GB" sz="1800" dirty="0">
                <a:solidFill>
                  <a:schemeClr val="dk1"/>
                </a:solidFill>
                <a:latin typeface="Twinkl" pitchFamily="2" charset="0"/>
                <a:sym typeface="Arial"/>
              </a:rPr>
              <a:t>She even travelled to the location of the fighting and treated soldiers there.</a:t>
            </a:r>
            <a:endParaRPr dirty="0">
              <a:latin typeface="Twinkl" pitchFamily="2" charset="0"/>
            </a:endParaRPr>
          </a:p>
          <a:p>
            <a:pPr marL="0" marR="0" lvl="0" indent="0" algn="l" rtl="0">
              <a:spcBef>
                <a:spcPts val="1200"/>
              </a:spcBef>
              <a:spcAft>
                <a:spcPts val="0"/>
              </a:spcAft>
              <a:buNone/>
            </a:pPr>
            <a:endParaRPr sz="1800" dirty="0">
              <a:solidFill>
                <a:schemeClr val="dk1"/>
              </a:solidFill>
              <a:latin typeface="Twinkl" pitchFamily="2" charset="0"/>
              <a:sym typeface="Arial"/>
            </a:endParaRPr>
          </a:p>
        </p:txBody>
      </p:sp>
      <p:pic>
        <p:nvPicPr>
          <p:cNvPr id="73" name="Google Shape;73;p6"/>
          <p:cNvPicPr preferRelativeResize="0"/>
          <p:nvPr/>
        </p:nvPicPr>
        <p:blipFill rotWithShape="1">
          <a:blip r:embed="rId3">
            <a:alphaModFix/>
          </a:blip>
          <a:srcRect/>
          <a:stretch/>
        </p:blipFill>
        <p:spPr>
          <a:xfrm>
            <a:off x="5880153" y="3486103"/>
            <a:ext cx="2465519" cy="1609444"/>
          </a:xfrm>
          <a:prstGeom prst="rect">
            <a:avLst/>
          </a:prstGeom>
          <a:noFill/>
          <a:ln>
            <a:noFill/>
          </a:ln>
        </p:spPr>
      </p:pic>
      <p:pic>
        <p:nvPicPr>
          <p:cNvPr id="74" name="Google Shape;74;p6"/>
          <p:cNvPicPr preferRelativeResize="0"/>
          <p:nvPr/>
        </p:nvPicPr>
        <p:blipFill rotWithShape="1">
          <a:blip r:embed="rId4">
            <a:alphaModFix/>
          </a:blip>
          <a:srcRect/>
          <a:stretch/>
        </p:blipFill>
        <p:spPr>
          <a:xfrm>
            <a:off x="6161133" y="1830250"/>
            <a:ext cx="1903559" cy="1334634"/>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7"/>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Arial"/>
              <a:buNone/>
            </a:pPr>
            <a:r>
              <a:rPr lang="en-GB" sz="3600" dirty="0"/>
              <a:t>After the War</a:t>
            </a:r>
            <a:endParaRPr sz="3600" dirty="0">
              <a:ea typeface="Arial"/>
              <a:sym typeface="Arial"/>
            </a:endParaRPr>
          </a:p>
        </p:txBody>
      </p:sp>
      <p:sp>
        <p:nvSpPr>
          <p:cNvPr id="80" name="Google Shape;80;p7"/>
          <p:cNvSpPr/>
          <p:nvPr/>
        </p:nvSpPr>
        <p:spPr>
          <a:xfrm>
            <a:off x="929821" y="1830250"/>
            <a:ext cx="7178481" cy="3231654"/>
          </a:xfrm>
          <a:prstGeom prst="rect">
            <a:avLst/>
          </a:prstGeom>
          <a:noFill/>
          <a:ln>
            <a:noFill/>
          </a:ln>
        </p:spPr>
        <p:txBody>
          <a:bodyPr spcFirstLastPara="1" wrap="square" lIns="0" tIns="0" rIns="0" bIns="0" anchor="t" anchorCtr="0">
            <a:spAutoFit/>
          </a:bodyPr>
          <a:lstStyle/>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Twinkl" pitchFamily="2" charset="0"/>
                <a:sym typeface="Arial"/>
              </a:rPr>
              <a:t>After the war, Seacole returned to Britain. She had no home and was in bad health.</a:t>
            </a:r>
            <a:endParaRPr dirty="0">
              <a:latin typeface="Twinkl" pitchFamily="2" charset="0"/>
            </a:endParaRPr>
          </a:p>
          <a:p>
            <a:pPr marL="285750" marR="0" lvl="0" indent="-285750" algn="l" rtl="0">
              <a:spcBef>
                <a:spcPts val="1200"/>
              </a:spcBef>
              <a:spcAft>
                <a:spcPts val="0"/>
              </a:spcAft>
              <a:buClr>
                <a:schemeClr val="dk1"/>
              </a:buClr>
              <a:buSzPts val="1800"/>
              <a:buFont typeface="Arial"/>
              <a:buChar char="•"/>
            </a:pPr>
            <a:r>
              <a:rPr lang="en-GB" sz="1800" dirty="0">
                <a:solidFill>
                  <a:schemeClr val="dk1"/>
                </a:solidFill>
                <a:latin typeface="Twinkl" pitchFamily="2" charset="0"/>
                <a:sym typeface="Arial"/>
              </a:rPr>
              <a:t>The British people heard of Seacole’s good work. They wanted to help her so they held a fundraiser to raise money.</a:t>
            </a:r>
            <a:endParaRPr dirty="0">
              <a:latin typeface="Twinkl" pitchFamily="2" charset="0"/>
            </a:endParaRPr>
          </a:p>
          <a:p>
            <a:pPr marL="285750" marR="0" lvl="0" indent="-285750" algn="l" rtl="0">
              <a:spcBef>
                <a:spcPts val="1200"/>
              </a:spcBef>
              <a:spcAft>
                <a:spcPts val="0"/>
              </a:spcAft>
              <a:buClr>
                <a:schemeClr val="dk1"/>
              </a:buClr>
              <a:buSzPts val="1800"/>
              <a:buFont typeface="Arial"/>
              <a:buChar char="•"/>
            </a:pPr>
            <a:r>
              <a:rPr lang="en-GB" sz="1800" dirty="0">
                <a:solidFill>
                  <a:schemeClr val="dk1"/>
                </a:solidFill>
                <a:latin typeface="Twinkl" pitchFamily="2" charset="0"/>
                <a:sym typeface="Arial"/>
              </a:rPr>
              <a:t>In 1857, a book was published about her life. </a:t>
            </a:r>
            <a:br>
              <a:rPr lang="en-GB" sz="1800" dirty="0">
                <a:solidFill>
                  <a:schemeClr val="dk1"/>
                </a:solidFill>
                <a:latin typeface="Twinkl" pitchFamily="2" charset="0"/>
                <a:sym typeface="Arial"/>
              </a:rPr>
            </a:br>
            <a:r>
              <a:rPr lang="en-GB" sz="1800" dirty="0">
                <a:solidFill>
                  <a:schemeClr val="dk1"/>
                </a:solidFill>
                <a:latin typeface="Twinkl" pitchFamily="2" charset="0"/>
                <a:sym typeface="Arial"/>
              </a:rPr>
              <a:t>'The Wonderful Adventures of Mrs Seacole in </a:t>
            </a:r>
            <a:br>
              <a:rPr lang="en-GB" sz="1800" dirty="0">
                <a:solidFill>
                  <a:schemeClr val="dk1"/>
                </a:solidFill>
                <a:latin typeface="Twinkl" pitchFamily="2" charset="0"/>
                <a:sym typeface="Arial"/>
              </a:rPr>
            </a:br>
            <a:r>
              <a:rPr lang="en-GB" sz="1800" dirty="0">
                <a:solidFill>
                  <a:schemeClr val="dk1"/>
                </a:solidFill>
                <a:latin typeface="Twinkl" pitchFamily="2" charset="0"/>
                <a:sym typeface="Arial"/>
              </a:rPr>
              <a:t>Many Lands' was an autobiography. It was </a:t>
            </a:r>
            <a:br>
              <a:rPr lang="en-GB" sz="1800" dirty="0">
                <a:solidFill>
                  <a:schemeClr val="dk1"/>
                </a:solidFill>
                <a:latin typeface="Twinkl" pitchFamily="2" charset="0"/>
                <a:sym typeface="Arial"/>
              </a:rPr>
            </a:br>
            <a:r>
              <a:rPr lang="en-GB" sz="1800" dirty="0">
                <a:solidFill>
                  <a:schemeClr val="dk1"/>
                </a:solidFill>
                <a:latin typeface="Twinkl" pitchFamily="2" charset="0"/>
                <a:sym typeface="Arial"/>
              </a:rPr>
              <a:t>one of the first to be written by a Black woman </a:t>
            </a:r>
            <a:br>
              <a:rPr lang="en-GB" sz="1800" dirty="0">
                <a:solidFill>
                  <a:schemeClr val="dk1"/>
                </a:solidFill>
                <a:latin typeface="Twinkl" pitchFamily="2" charset="0"/>
                <a:sym typeface="Arial"/>
              </a:rPr>
            </a:br>
            <a:r>
              <a:rPr lang="en-GB" sz="1800" dirty="0">
                <a:solidFill>
                  <a:schemeClr val="dk1"/>
                </a:solidFill>
                <a:latin typeface="Twinkl" pitchFamily="2" charset="0"/>
                <a:sym typeface="Arial"/>
              </a:rPr>
              <a:t>in Britain.</a:t>
            </a:r>
            <a:endParaRPr dirty="0">
              <a:latin typeface="Twinkl" pitchFamily="2" charset="0"/>
            </a:endParaRPr>
          </a:p>
          <a:p>
            <a:pPr marL="0" marR="0" lvl="0" indent="0" algn="l" rtl="0">
              <a:spcBef>
                <a:spcPts val="1200"/>
              </a:spcBef>
              <a:spcAft>
                <a:spcPts val="0"/>
              </a:spcAft>
              <a:buNone/>
            </a:pPr>
            <a:endParaRPr sz="1800" dirty="0">
              <a:solidFill>
                <a:schemeClr val="dk1"/>
              </a:solidFill>
              <a:latin typeface="Twinkl" pitchFamily="2" charset="0"/>
              <a:sym typeface="Arial"/>
            </a:endParaRPr>
          </a:p>
        </p:txBody>
      </p:sp>
      <p:pic>
        <p:nvPicPr>
          <p:cNvPr id="81" name="Google Shape;81;p7"/>
          <p:cNvPicPr preferRelativeResize="0"/>
          <p:nvPr/>
        </p:nvPicPr>
        <p:blipFill rotWithShape="1">
          <a:blip r:embed="rId3">
            <a:alphaModFix/>
          </a:blip>
          <a:srcRect r="24254" b="7192"/>
          <a:stretch/>
        </p:blipFill>
        <p:spPr>
          <a:xfrm>
            <a:off x="5720222" y="3169078"/>
            <a:ext cx="3423778" cy="36889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8"/>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Arial"/>
              <a:buNone/>
            </a:pPr>
            <a:r>
              <a:rPr lang="en-GB" sz="3600" dirty="0"/>
              <a:t>After the War</a:t>
            </a:r>
            <a:endParaRPr sz="3600" dirty="0">
              <a:ea typeface="Arial"/>
              <a:sym typeface="Arial"/>
            </a:endParaRPr>
          </a:p>
        </p:txBody>
      </p:sp>
      <p:sp>
        <p:nvSpPr>
          <p:cNvPr id="87" name="Google Shape;87;p8"/>
          <p:cNvSpPr/>
          <p:nvPr/>
        </p:nvSpPr>
        <p:spPr>
          <a:xfrm>
            <a:off x="938530" y="1830250"/>
            <a:ext cx="4417241" cy="3508653"/>
          </a:xfrm>
          <a:prstGeom prst="rect">
            <a:avLst/>
          </a:prstGeom>
          <a:noFill/>
          <a:ln>
            <a:noFill/>
          </a:ln>
        </p:spPr>
        <p:txBody>
          <a:bodyPr spcFirstLastPara="1" wrap="square" lIns="0" tIns="0" rIns="0" bIns="0" anchor="t" anchorCtr="0">
            <a:spAutoFit/>
          </a:bodyPr>
          <a:lstStyle/>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Twinkl" pitchFamily="2" charset="0"/>
                <a:sym typeface="Arial"/>
              </a:rPr>
              <a:t>Mary Seacole died on 14th May 1881, at the age of 76, in her home in London.</a:t>
            </a:r>
          </a:p>
          <a:p>
            <a:pPr marL="285750" marR="0" lvl="0" indent="-285750" algn="l" rtl="0">
              <a:spcBef>
                <a:spcPts val="1200"/>
              </a:spcBef>
              <a:spcAft>
                <a:spcPts val="0"/>
              </a:spcAft>
              <a:buClr>
                <a:schemeClr val="dk1"/>
              </a:buClr>
              <a:buSzPts val="1800"/>
              <a:buFont typeface="Arial"/>
              <a:buChar char="•"/>
            </a:pPr>
            <a:r>
              <a:rPr lang="en-GB" sz="1800" dirty="0">
                <a:solidFill>
                  <a:schemeClr val="dk1"/>
                </a:solidFill>
                <a:latin typeface="Twinkl" pitchFamily="2" charset="0"/>
                <a:sym typeface="Arial"/>
              </a:rPr>
              <a:t>After her death, Seacole and her work were sadly forgotten. However, about 100 years later, a group of Jamaican nurses wanted to know more about her and started to make her famous again.</a:t>
            </a:r>
            <a:endParaRPr lang="en-GB" dirty="0">
              <a:latin typeface="Twinkl" pitchFamily="2" charset="0"/>
            </a:endParaRPr>
          </a:p>
          <a:p>
            <a:pPr marL="285750" marR="0" lvl="0" indent="-285750" algn="l" rtl="0">
              <a:spcBef>
                <a:spcPts val="1200"/>
              </a:spcBef>
              <a:spcAft>
                <a:spcPts val="0"/>
              </a:spcAft>
              <a:buClr>
                <a:schemeClr val="dk1"/>
              </a:buClr>
              <a:buSzPts val="1800"/>
              <a:buFont typeface="Arial"/>
              <a:buChar char="•"/>
            </a:pPr>
            <a:r>
              <a:rPr lang="en-GB" sz="1800" dirty="0">
                <a:solidFill>
                  <a:schemeClr val="dk1"/>
                </a:solidFill>
                <a:latin typeface="Twinkl" pitchFamily="2" charset="0"/>
                <a:sym typeface="Arial"/>
              </a:rPr>
              <a:t>In 2016, a statue built in her honour was unveiled at St Thomas' Hospital </a:t>
            </a:r>
            <a:br>
              <a:rPr lang="en-GB" sz="1800" dirty="0">
                <a:solidFill>
                  <a:schemeClr val="dk1"/>
                </a:solidFill>
                <a:latin typeface="Twinkl" pitchFamily="2" charset="0"/>
                <a:sym typeface="Arial"/>
              </a:rPr>
            </a:br>
            <a:r>
              <a:rPr lang="en-GB" sz="1800" dirty="0">
                <a:solidFill>
                  <a:schemeClr val="dk1"/>
                </a:solidFill>
                <a:latin typeface="Twinkl" pitchFamily="2" charset="0"/>
                <a:sym typeface="Arial"/>
              </a:rPr>
              <a:t>in London.</a:t>
            </a:r>
            <a:endParaRPr dirty="0">
              <a:latin typeface="Twinkl" pitchFamily="2" charset="0"/>
            </a:endParaRPr>
          </a:p>
          <a:p>
            <a:pPr marL="0" marR="0" lvl="0" indent="0" algn="l" rtl="0">
              <a:spcBef>
                <a:spcPts val="1200"/>
              </a:spcBef>
              <a:spcAft>
                <a:spcPts val="0"/>
              </a:spcAft>
              <a:buNone/>
            </a:pPr>
            <a:endParaRPr sz="1800" dirty="0">
              <a:solidFill>
                <a:schemeClr val="dk1"/>
              </a:solidFill>
              <a:latin typeface="Twinkl" pitchFamily="2" charset="0"/>
              <a:sym typeface="Arial"/>
            </a:endParaRPr>
          </a:p>
        </p:txBody>
      </p:sp>
      <p:pic>
        <p:nvPicPr>
          <p:cNvPr id="88" name="Google Shape;88;p8"/>
          <p:cNvPicPr preferRelativeResize="0"/>
          <p:nvPr/>
        </p:nvPicPr>
        <p:blipFill rotWithShape="1">
          <a:blip r:embed="rId3"/>
          <a:srcRect l="-1054" r="23463"/>
          <a:stretch/>
        </p:blipFill>
        <p:spPr>
          <a:xfrm>
            <a:off x="4021394" y="1203650"/>
            <a:ext cx="4655879" cy="5203448"/>
          </a:xfrm>
          <a:prstGeom prst="snip1Rect">
            <a:avLst>
              <a:gd name="adj" fmla="val 0"/>
            </a:avLst>
          </a:prstGeom>
          <a:noFill/>
          <a:ln>
            <a:noFill/>
          </a:ln>
        </p:spPr>
      </p:pic>
    </p:spTree>
  </p:cSld>
  <p:clrMapOvr>
    <a:masterClrMapping/>
  </p:clrMapOvr>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89CF392F08E84BB10AC62A93A72065" ma:contentTypeVersion="17" ma:contentTypeDescription="Create a new document." ma:contentTypeScope="" ma:versionID="ce1f004106dd710307a942ad8ece7362">
  <xsd:schema xmlns:xsd="http://www.w3.org/2001/XMLSchema" xmlns:xs="http://www.w3.org/2001/XMLSchema" xmlns:p="http://schemas.microsoft.com/office/2006/metadata/properties" xmlns:ns2="ab976e31-d3d6-4222-8566-9debf25a7146" xmlns:ns3="3c895300-2cf3-4ddb-98e1-00381e8f1ef1" targetNamespace="http://schemas.microsoft.com/office/2006/metadata/properties" ma:root="true" ma:fieldsID="d76f3e8bbfe5ca43361c635d5533726e" ns2:_="" ns3:_="">
    <xsd:import namespace="ab976e31-d3d6-4222-8566-9debf25a7146"/>
    <xsd:import namespace="3c895300-2cf3-4ddb-98e1-00381e8f1e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976e31-d3d6-4222-8566-9debf25a71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5a340a3-a53d-46cf-bc88-e13b67bce38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895300-2cf3-4ddb-98e1-00381e8f1ef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be7465b-ce5e-4ce0-be95-f7882fa701b4}" ma:internalName="TaxCatchAll" ma:showField="CatchAllData" ma:web="3c895300-2cf3-4ddb-98e1-00381e8f1e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c895300-2cf3-4ddb-98e1-00381e8f1ef1" xsi:nil="true"/>
    <lcf76f155ced4ddcb4097134ff3c332f xmlns="ab976e31-d3d6-4222-8566-9debf25a71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EF575AC-021A-4925-84BB-3A0B5CD9DE1A}"/>
</file>

<file path=customXml/itemProps2.xml><?xml version="1.0" encoding="utf-8"?>
<ds:datastoreItem xmlns:ds="http://schemas.openxmlformats.org/officeDocument/2006/customXml" ds:itemID="{2E5ECEE8-6F0C-4E8A-82DF-BA355EBCD68E}"/>
</file>

<file path=customXml/itemProps3.xml><?xml version="1.0" encoding="utf-8"?>
<ds:datastoreItem xmlns:ds="http://schemas.openxmlformats.org/officeDocument/2006/customXml" ds:itemID="{9D4080BD-325C-4C84-BBF4-019ED582A725}"/>
</file>

<file path=docProps/app.xml><?xml version="1.0" encoding="utf-8"?>
<Properties xmlns="http://schemas.openxmlformats.org/officeDocument/2006/extended-properties" xmlns:vt="http://schemas.openxmlformats.org/officeDocument/2006/docPropsVTypes">
  <TotalTime>125</TotalTime>
  <Words>891</Words>
  <Application>Microsoft Office PowerPoint</Application>
  <PresentationFormat>On-screen Show (4:3)</PresentationFormat>
  <Paragraphs>50</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Roboto</vt:lpstr>
      <vt:lpstr>Twinkl</vt:lpstr>
      <vt:lpstr>Office Theme</vt:lpstr>
      <vt:lpstr>PowerPoint Presentation</vt:lpstr>
      <vt:lpstr>PowerPoint Presentation</vt:lpstr>
      <vt:lpstr>Who Was Mary Seacole?</vt:lpstr>
      <vt:lpstr>The Life of Mary Seacole</vt:lpstr>
      <vt:lpstr>The Life of Mary Seacole</vt:lpstr>
      <vt:lpstr>The Crimean War</vt:lpstr>
      <vt:lpstr>The Crimean War</vt:lpstr>
      <vt:lpstr>After the War</vt:lpstr>
      <vt:lpstr>After the War</vt:lpstr>
      <vt:lpstr>Herbal Remedies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Bleakney</dc:creator>
  <cp:lastModifiedBy>Demi-Rose Chick</cp:lastModifiedBy>
  <cp:revision>17</cp:revision>
  <dcterms:created xsi:type="dcterms:W3CDTF">2019-03-18T14:14:19Z</dcterms:created>
  <dcterms:modified xsi:type="dcterms:W3CDTF">2023-10-09T14:43:43Z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0x010100FD89CF392F08E84BB10AC62A93A72065</vt:lpwstr>
  </property>
</Properties>
</file>