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9" r:id="rId3"/>
    <p:sldId id="271" r:id="rId4"/>
    <p:sldId id="285" r:id="rId5"/>
    <p:sldId id="286" r:id="rId6"/>
    <p:sldId id="287" r:id="rId7"/>
    <p:sldId id="289" r:id="rId8"/>
    <p:sldId id="288" r:id="rId9"/>
    <p:sldId id="290" r:id="rId10"/>
    <p:sldId id="272" r:id="rId11"/>
    <p:sldId id="291" r:id="rId12"/>
    <p:sldId id="277" r:id="rId13"/>
    <p:sldId id="293" r:id="rId14"/>
    <p:sldId id="296" r:id="rId15"/>
    <p:sldId id="295" r:id="rId16"/>
    <p:sldId id="268" r:id="rId17"/>
    <p:sldId id="267" r:id="rId18"/>
    <p:sldId id="274" r:id="rId19"/>
    <p:sldId id="275" r:id="rId20"/>
    <p:sldId id="276" r:id="rId21"/>
    <p:sldId id="297" r:id="rId22"/>
    <p:sldId id="298" r:id="rId23"/>
    <p:sldId id="299" r:id="rId24"/>
    <p:sldId id="300" r:id="rId25"/>
    <p:sldId id="30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6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6BE3A-4CEA-4D14-BB05-72F1D842E775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2D6A0E-773E-4E7D-9364-40FDE87F2BE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 title="Group 2"/>
        </a:ext>
      </dgm:extLst>
    </dgm:pt>
    <dgm:pt modelId="{85E0603D-BFBD-4148-92AB-BFB8D40D3BA4}" type="parTrans" cxnId="{72D8EEA1-DACB-4AA5-BD4F-321FE51B8776}">
      <dgm:prSet/>
      <dgm:spPr/>
      <dgm:t>
        <a:bodyPr/>
        <a:lstStyle/>
        <a:p>
          <a:endParaRPr lang="en-US"/>
        </a:p>
      </dgm:t>
    </dgm:pt>
    <dgm:pt modelId="{8461864B-9B28-4D6E-9DD5-34E846F1F41C}" type="sibTrans" cxnId="{72D8EEA1-DACB-4AA5-BD4F-321FE51B8776}">
      <dgm:prSet/>
      <dgm:spPr/>
      <dgm:t>
        <a:bodyPr/>
        <a:lstStyle/>
        <a:p>
          <a:endParaRPr lang="en-US"/>
        </a:p>
      </dgm:t>
    </dgm:pt>
    <dgm:pt modelId="{5FC5BF31-9729-4CB7-9B0E-68C59794FAD2}" type="pres">
      <dgm:prSet presAssocID="{A646BE3A-4CEA-4D14-BB05-72F1D842E77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029873-3658-4FDE-9558-CE533E3A6E80}" type="pres">
      <dgm:prSet presAssocID="{A646BE3A-4CEA-4D14-BB05-72F1D842E775}" presName="radial" presStyleCnt="0">
        <dgm:presLayoutVars>
          <dgm:animLvl val="ctr"/>
        </dgm:presLayoutVars>
      </dgm:prSet>
      <dgm:spPr/>
    </dgm:pt>
    <dgm:pt modelId="{08EE8CEA-22E8-43EA-982A-B5FF16FF5A6E}" type="pres">
      <dgm:prSet presAssocID="{362D6A0E-773E-4E7D-9364-40FDE87F2BE0}" presName="centerShape" presStyleLbl="vennNode1" presStyleIdx="0" presStyleCnt="1" custLinFactNeighborX="-1574" custLinFactNeighborY="-113"/>
      <dgm:spPr/>
      <dgm:t>
        <a:bodyPr/>
        <a:lstStyle/>
        <a:p>
          <a:endParaRPr lang="en-US"/>
        </a:p>
      </dgm:t>
    </dgm:pt>
  </dgm:ptLst>
  <dgm:cxnLst>
    <dgm:cxn modelId="{72D8EEA1-DACB-4AA5-BD4F-321FE51B8776}" srcId="{A646BE3A-4CEA-4D14-BB05-72F1D842E775}" destId="{362D6A0E-773E-4E7D-9364-40FDE87F2BE0}" srcOrd="0" destOrd="0" parTransId="{85E0603D-BFBD-4148-92AB-BFB8D40D3BA4}" sibTransId="{8461864B-9B28-4D6E-9DD5-34E846F1F41C}"/>
    <dgm:cxn modelId="{F2372548-A35B-4469-B60A-8B7EF8413E46}" type="presOf" srcId="{362D6A0E-773E-4E7D-9364-40FDE87F2BE0}" destId="{08EE8CEA-22E8-43EA-982A-B5FF16FF5A6E}" srcOrd="0" destOrd="0" presId="urn:microsoft.com/office/officeart/2005/8/layout/radial3"/>
    <dgm:cxn modelId="{0F561F2C-26C5-416D-AD77-5CFEAAF240E8}" type="presOf" srcId="{A646BE3A-4CEA-4D14-BB05-72F1D842E775}" destId="{5FC5BF31-9729-4CB7-9B0E-68C59794FAD2}" srcOrd="0" destOrd="0" presId="urn:microsoft.com/office/officeart/2005/8/layout/radial3"/>
    <dgm:cxn modelId="{A41E15D4-F090-447E-A4C7-23BA66F9BC3D}" type="presParOf" srcId="{5FC5BF31-9729-4CB7-9B0E-68C59794FAD2}" destId="{8F029873-3658-4FDE-9558-CE533E3A6E80}" srcOrd="0" destOrd="0" presId="urn:microsoft.com/office/officeart/2005/8/layout/radial3"/>
    <dgm:cxn modelId="{EFFCF9E6-E516-4E14-8B29-511F4F2E8794}" type="presParOf" srcId="{8F029873-3658-4FDE-9558-CE533E3A6E80}" destId="{08EE8CEA-22E8-43EA-982A-B5FF16FF5A6E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E8CEA-22E8-43EA-982A-B5FF16FF5A6E}">
      <dsp:nvSpPr>
        <dsp:cNvPr id="0" name=""/>
        <dsp:cNvSpPr/>
      </dsp:nvSpPr>
      <dsp:spPr>
        <a:xfrm>
          <a:off x="0" y="0"/>
          <a:ext cx="4124325" cy="4124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603993" y="603993"/>
        <a:ext cx="2916339" cy="2916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t>5/2/2024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t>5/2/2024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8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7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4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" y="295863"/>
            <a:ext cx="12188827" cy="6323264"/>
            <a:chOff x="-2" y="295863"/>
            <a:chExt cx="12188827" cy="6323264"/>
          </a:xfrm>
        </p:grpSpPr>
        <p:sp>
          <p:nvSpPr>
            <p:cNvPr id="33" name="Rectangle 32"/>
            <p:cNvSpPr/>
            <p:nvPr/>
          </p:nvSpPr>
          <p:spPr>
            <a:xfrm>
              <a:off x="-1" y="1905000"/>
              <a:ext cx="12188826" cy="320040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2" y="1795132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2" y="5142116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36" name="Oval 2"/>
            <p:cNvSpPr>
              <a:spLocks noChangeArrowheads="1"/>
            </p:cNvSpPr>
            <p:nvPr/>
          </p:nvSpPr>
          <p:spPr bwMode="grayWhite">
            <a:xfrm>
              <a:off x="534293" y="5791419"/>
              <a:ext cx="716336" cy="739723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"/>
            <p:cNvSpPr>
              <a:spLocks noChangeArrowheads="1"/>
            </p:cNvSpPr>
            <p:nvPr/>
          </p:nvSpPr>
          <p:spPr bwMode="grayWhite">
            <a:xfrm>
              <a:off x="696482" y="5958903"/>
              <a:ext cx="106437" cy="10991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5"/>
            <p:cNvSpPr>
              <a:spLocks noChangeArrowheads="1"/>
            </p:cNvSpPr>
            <p:nvPr/>
          </p:nvSpPr>
          <p:spPr bwMode="grayWhite">
            <a:xfrm>
              <a:off x="213400" y="5778215"/>
              <a:ext cx="310863" cy="321012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6"/>
            <p:cNvSpPr>
              <a:spLocks noChangeArrowheads="1"/>
            </p:cNvSpPr>
            <p:nvPr/>
          </p:nvSpPr>
          <p:spPr bwMode="grayWhite">
            <a:xfrm>
              <a:off x="284358" y="5851489"/>
              <a:ext cx="40547" cy="418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8"/>
            <p:cNvSpPr>
              <a:spLocks noChangeArrowheads="1"/>
            </p:cNvSpPr>
            <p:nvPr/>
          </p:nvSpPr>
          <p:spPr bwMode="grayWhite">
            <a:xfrm>
              <a:off x="10486137" y="5404864"/>
              <a:ext cx="473052" cy="488496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grayWhite">
            <a:xfrm>
              <a:off x="10594263" y="5516520"/>
              <a:ext cx="65889" cy="6804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1"/>
            <p:cNvSpPr>
              <a:spLocks noChangeArrowheads="1"/>
            </p:cNvSpPr>
            <p:nvPr/>
          </p:nvSpPr>
          <p:spPr bwMode="grayWhite">
            <a:xfrm>
              <a:off x="6575012" y="6214373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12"/>
            <p:cNvSpPr>
              <a:spLocks noChangeArrowheads="1"/>
            </p:cNvSpPr>
            <p:nvPr/>
          </p:nvSpPr>
          <p:spPr bwMode="grayWhite">
            <a:xfrm>
              <a:off x="6664554" y="6306838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14"/>
            <p:cNvSpPr>
              <a:spLocks noChangeArrowheads="1"/>
            </p:cNvSpPr>
            <p:nvPr/>
          </p:nvSpPr>
          <p:spPr bwMode="grayWhite">
            <a:xfrm>
              <a:off x="3520863" y="5733822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15"/>
            <p:cNvSpPr>
              <a:spLocks noChangeArrowheads="1"/>
            </p:cNvSpPr>
            <p:nvPr/>
          </p:nvSpPr>
          <p:spPr bwMode="grayWhite">
            <a:xfrm>
              <a:off x="3610405" y="5826287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17"/>
            <p:cNvSpPr>
              <a:spLocks noChangeArrowheads="1"/>
            </p:cNvSpPr>
            <p:nvPr/>
          </p:nvSpPr>
          <p:spPr bwMode="grayWhite">
            <a:xfrm>
              <a:off x="5845161" y="295863"/>
              <a:ext cx="716336" cy="739723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grayWhite">
            <a:xfrm>
              <a:off x="6007350" y="463347"/>
              <a:ext cx="106437" cy="10991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grayWhite">
            <a:xfrm>
              <a:off x="5439688" y="630832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21"/>
            <p:cNvSpPr>
              <a:spLocks noChangeArrowheads="1"/>
            </p:cNvSpPr>
            <p:nvPr/>
          </p:nvSpPr>
          <p:spPr bwMode="grayWhite">
            <a:xfrm>
              <a:off x="5529230" y="723297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White">
            <a:xfrm>
              <a:off x="6575012" y="295863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White">
            <a:xfrm>
              <a:off x="6664554" y="388328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26"/>
            <p:cNvSpPr>
              <a:spLocks noChangeArrowheads="1"/>
            </p:cNvSpPr>
            <p:nvPr/>
          </p:nvSpPr>
          <p:spPr bwMode="grayWhite">
            <a:xfrm>
              <a:off x="11218217" y="589639"/>
              <a:ext cx="554146" cy="572239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27"/>
            <p:cNvSpPr>
              <a:spLocks noChangeArrowheads="1"/>
            </p:cNvSpPr>
            <p:nvPr/>
          </p:nvSpPr>
          <p:spPr bwMode="grayWhite">
            <a:xfrm>
              <a:off x="11344927" y="720486"/>
              <a:ext cx="79405" cy="819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9"/>
            <p:cNvSpPr>
              <a:spLocks noChangeArrowheads="1"/>
            </p:cNvSpPr>
            <p:nvPr/>
          </p:nvSpPr>
          <p:spPr bwMode="grayWhite">
            <a:xfrm>
              <a:off x="11312827" y="1372978"/>
              <a:ext cx="229768" cy="237270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30"/>
            <p:cNvSpPr>
              <a:spLocks noChangeArrowheads="1"/>
            </p:cNvSpPr>
            <p:nvPr/>
          </p:nvSpPr>
          <p:spPr bwMode="grayWhite">
            <a:xfrm>
              <a:off x="11366890" y="1428806"/>
              <a:ext cx="27032" cy="2791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32"/>
            <p:cNvSpPr>
              <a:spLocks noChangeArrowheads="1"/>
            </p:cNvSpPr>
            <p:nvPr/>
          </p:nvSpPr>
          <p:spPr bwMode="grayWhite">
            <a:xfrm>
              <a:off x="1303864" y="669938"/>
              <a:ext cx="554146" cy="572239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grayWhite">
            <a:xfrm>
              <a:off x="1428885" y="799041"/>
              <a:ext cx="81095" cy="837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grayWhite">
            <a:xfrm>
              <a:off x="1871526" y="837422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grayWhite">
            <a:xfrm>
              <a:off x="1961068" y="929887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23D7-2A27-4B34-A31C-02090805ABAC}" type="datetime1">
              <a:rPr lang="en-US" smtClean="0"/>
              <a:t>5/2/2024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F1F3-2254-4E04-B960-C1DB42B67330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0DE7-A14C-48CB-AB8E-D3357522F5F2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7548-FD58-4384-A951-C87160C229EB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3194-3577-4D3C-A927-FE879CBA54D5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341120" y="1901952"/>
            <a:ext cx="4572000" cy="41239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we</a:t>
            </a:r>
          </a:p>
          <a:p>
            <a:pPr lvl="5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DC53B-D6DF-4D88-8598-DAA646F1ABC6}" type="datetime1">
              <a:rPr lang="en-US" smtClean="0"/>
              <a:t>5/2/2024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3985-7297-49C2-8AF7-445853E5DC92}" type="datetime1">
              <a:rPr lang="en-US" smtClean="0"/>
              <a:t>5/2/2024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CB2E-E929-49CA-BA6D-3C562126F566}" type="datetime1">
              <a:rPr lang="en-US" smtClean="0"/>
              <a:t>5/2/2024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CFE0-ED18-4B5C-AA30-B675E1042721}" type="datetime1">
              <a:rPr lang="en-US" smtClean="0"/>
              <a:t>5/2/2024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BAAB-3A39-450E-9B38-6FB42E71A3AF}" type="datetime1">
              <a:rPr lang="en-US" smtClean="0"/>
              <a:t>5/2/2024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0331-03F7-4310-9C27-C65B2378D791}" type="datetime1">
              <a:rPr lang="en-US" smtClean="0"/>
              <a:t>5/2/2024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/>
          <p:cNvGrpSpPr/>
          <p:nvPr/>
        </p:nvGrpSpPr>
        <p:grpSpPr>
          <a:xfrm>
            <a:off x="7873" y="-19258"/>
            <a:ext cx="12188953" cy="6869723"/>
            <a:chOff x="7873" y="-19258"/>
            <a:chExt cx="12188953" cy="6869723"/>
          </a:xfrm>
        </p:grpSpPr>
        <p:sp>
          <p:nvSpPr>
            <p:cNvPr id="10" name="Rectangle 9"/>
            <p:cNvSpPr/>
            <p:nvPr/>
          </p:nvSpPr>
          <p:spPr>
            <a:xfrm>
              <a:off x="7873" y="-19258"/>
              <a:ext cx="12188952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99" y="6472513"/>
              <a:ext cx="12188827" cy="377952"/>
              <a:chOff x="-1" y="6480048"/>
              <a:chExt cx="12188827" cy="37795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583680"/>
                <a:ext cx="12188826" cy="27432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50000"/>
                    </a:schemeClr>
                  </a:gs>
                  <a:gs pos="0">
                    <a:schemeClr val="accent1">
                      <a:lumMod val="60000"/>
                      <a:lumOff val="40000"/>
                      <a:alpha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1" y="6480048"/>
                <a:ext cx="12188826" cy="7315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80000"/>
                    </a:schemeClr>
                  </a:gs>
                  <a:gs pos="0">
                    <a:schemeClr val="accent1">
                      <a:lumMod val="60000"/>
                      <a:lumOff val="40000"/>
                      <a:alpha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/>
              </a:p>
            </p:txBody>
          </p:sp>
        </p:grpSp>
        <p:grpSp>
          <p:nvGrpSpPr>
            <p:cNvPr id="48" name="Group 47" hidden="1"/>
            <p:cNvGrpSpPr/>
            <p:nvPr/>
          </p:nvGrpSpPr>
          <p:grpSpPr>
            <a:xfrm>
              <a:off x="14350" y="-7605"/>
              <a:ext cx="11722100" cy="6536383"/>
              <a:chOff x="6350" y="6350"/>
              <a:chExt cx="11722100" cy="6536383"/>
            </a:xfrm>
          </p:grpSpPr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6350" y="5340350"/>
                <a:ext cx="673100" cy="673100"/>
                <a:chOff x="4" y="3364"/>
                <a:chExt cx="424" cy="424"/>
              </a:xfrm>
            </p:grpSpPr>
            <p:sp>
              <p:nvSpPr>
                <p:cNvPr id="45" name="Oval 7"/>
                <p:cNvSpPr>
                  <a:spLocks noChangeArrowheads="1"/>
                </p:cNvSpPr>
                <p:nvPr/>
              </p:nvSpPr>
              <p:spPr bwMode="grayWhite">
                <a:xfrm>
                  <a:off x="4" y="3364"/>
                  <a:ext cx="424" cy="42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8"/>
                <p:cNvSpPr>
                  <a:spLocks noChangeArrowheads="1"/>
                </p:cNvSpPr>
                <p:nvPr/>
              </p:nvSpPr>
              <p:spPr bwMode="grayWhite">
                <a:xfrm>
                  <a:off x="100" y="3460"/>
                  <a:ext cx="63" cy="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539750" y="5873750"/>
                <a:ext cx="292100" cy="292100"/>
                <a:chOff x="340" y="3700"/>
                <a:chExt cx="184" cy="184"/>
              </a:xfrm>
            </p:grpSpPr>
            <p:sp>
              <p:nvSpPr>
                <p:cNvPr id="43" name="Oval 10"/>
                <p:cNvSpPr>
                  <a:spLocks noChangeArrowheads="1"/>
                </p:cNvSpPr>
                <p:nvPr/>
              </p:nvSpPr>
              <p:spPr bwMode="grayWhite">
                <a:xfrm>
                  <a:off x="340" y="3700"/>
                  <a:ext cx="184" cy="18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11"/>
                <p:cNvSpPr>
                  <a:spLocks noChangeArrowheads="1"/>
                </p:cNvSpPr>
                <p:nvPr/>
              </p:nvSpPr>
              <p:spPr bwMode="grayWhite">
                <a:xfrm>
                  <a:off x="382" y="3742"/>
                  <a:ext cx="24" cy="2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/>
              </p:cNvGrpSpPr>
              <p:nvPr/>
            </p:nvGrpSpPr>
            <p:grpSpPr bwMode="auto">
              <a:xfrm>
                <a:off x="131763" y="6038850"/>
                <a:ext cx="444500" cy="444500"/>
                <a:chOff x="83" y="3804"/>
                <a:chExt cx="280" cy="280"/>
              </a:xfrm>
            </p:grpSpPr>
            <p:sp>
              <p:nvSpPr>
                <p:cNvPr id="41" name="Oval 13"/>
                <p:cNvSpPr>
                  <a:spLocks noChangeArrowheads="1"/>
                </p:cNvSpPr>
                <p:nvPr/>
              </p:nvSpPr>
              <p:spPr bwMode="grayWhite">
                <a:xfrm>
                  <a:off x="83" y="3804"/>
                  <a:ext cx="280" cy="28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14"/>
                <p:cNvSpPr>
                  <a:spLocks noChangeArrowheads="1"/>
                </p:cNvSpPr>
                <p:nvPr/>
              </p:nvSpPr>
              <p:spPr bwMode="grayWhite">
                <a:xfrm>
                  <a:off x="147" y="3868"/>
                  <a:ext cx="39" cy="3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2476500" y="6174433"/>
                <a:ext cx="368300" cy="368300"/>
                <a:chOff x="1560" y="4076"/>
                <a:chExt cx="232" cy="232"/>
              </a:xfrm>
            </p:grpSpPr>
            <p:sp>
              <p:nvSpPr>
                <p:cNvPr id="39" name="Oval 16"/>
                <p:cNvSpPr>
                  <a:spLocks noChangeArrowheads="1"/>
                </p:cNvSpPr>
                <p:nvPr/>
              </p:nvSpPr>
              <p:spPr bwMode="grayWhite">
                <a:xfrm>
                  <a:off x="1560" y="4076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17"/>
                <p:cNvSpPr>
                  <a:spLocks noChangeArrowheads="1"/>
                </p:cNvSpPr>
                <p:nvPr/>
              </p:nvSpPr>
              <p:spPr bwMode="grayWhite">
                <a:xfrm>
                  <a:off x="1613" y="4129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6350" y="4425950"/>
                <a:ext cx="368300" cy="368300"/>
                <a:chOff x="4" y="2788"/>
                <a:chExt cx="232" cy="232"/>
              </a:xfrm>
            </p:grpSpPr>
            <p:sp>
              <p:nvSpPr>
                <p:cNvPr id="37" name="Oval 19"/>
                <p:cNvSpPr>
                  <a:spLocks noChangeArrowheads="1"/>
                </p:cNvSpPr>
                <p:nvPr/>
              </p:nvSpPr>
              <p:spPr bwMode="grayWhite">
                <a:xfrm>
                  <a:off x="4" y="2788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20"/>
                <p:cNvSpPr>
                  <a:spLocks noChangeArrowheads="1"/>
                </p:cNvSpPr>
                <p:nvPr/>
              </p:nvSpPr>
              <p:spPr bwMode="grayWhite">
                <a:xfrm>
                  <a:off x="57" y="2841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24"/>
              <p:cNvGrpSpPr>
                <a:grpSpLocks/>
              </p:cNvGrpSpPr>
              <p:nvPr/>
            </p:nvGrpSpPr>
            <p:grpSpPr bwMode="auto">
              <a:xfrm>
                <a:off x="10674350" y="5808663"/>
                <a:ext cx="673100" cy="673100"/>
                <a:chOff x="4132" y="3844"/>
                <a:chExt cx="424" cy="424"/>
              </a:xfrm>
            </p:grpSpPr>
            <p:sp>
              <p:nvSpPr>
                <p:cNvPr id="35" name="Oval 22"/>
                <p:cNvSpPr>
                  <a:spLocks noChangeArrowheads="1"/>
                </p:cNvSpPr>
                <p:nvPr/>
              </p:nvSpPr>
              <p:spPr bwMode="grayWhite">
                <a:xfrm>
                  <a:off x="4132" y="3844"/>
                  <a:ext cx="424" cy="42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23"/>
                <p:cNvSpPr>
                  <a:spLocks noChangeArrowheads="1"/>
                </p:cNvSpPr>
                <p:nvPr/>
              </p:nvSpPr>
              <p:spPr bwMode="grayWhite">
                <a:xfrm>
                  <a:off x="4228" y="3940"/>
                  <a:ext cx="63" cy="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27"/>
              <p:cNvGrpSpPr>
                <a:grpSpLocks/>
              </p:cNvGrpSpPr>
              <p:nvPr/>
            </p:nvGrpSpPr>
            <p:grpSpPr bwMode="auto">
              <a:xfrm>
                <a:off x="10293350" y="6113463"/>
                <a:ext cx="368300" cy="368300"/>
                <a:chOff x="3892" y="4036"/>
                <a:chExt cx="232" cy="232"/>
              </a:xfrm>
            </p:grpSpPr>
            <p:sp>
              <p:nvSpPr>
                <p:cNvPr id="33" name="Oval 25"/>
                <p:cNvSpPr>
                  <a:spLocks noChangeArrowheads="1"/>
                </p:cNvSpPr>
                <p:nvPr/>
              </p:nvSpPr>
              <p:spPr bwMode="grayWhite">
                <a:xfrm>
                  <a:off x="3892" y="4036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6"/>
                <p:cNvSpPr>
                  <a:spLocks noChangeArrowheads="1"/>
                </p:cNvSpPr>
                <p:nvPr/>
              </p:nvSpPr>
              <p:spPr bwMode="grayWhite">
                <a:xfrm>
                  <a:off x="3945" y="4089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"/>
              <p:cNvGrpSpPr>
                <a:grpSpLocks/>
              </p:cNvGrpSpPr>
              <p:nvPr/>
            </p:nvGrpSpPr>
            <p:grpSpPr bwMode="auto">
              <a:xfrm>
                <a:off x="11360150" y="5808663"/>
                <a:ext cx="368300" cy="368300"/>
                <a:chOff x="4564" y="3844"/>
                <a:chExt cx="232" cy="232"/>
              </a:xfrm>
            </p:grpSpPr>
            <p:sp>
              <p:nvSpPr>
                <p:cNvPr id="31" name="Oval 28"/>
                <p:cNvSpPr>
                  <a:spLocks noChangeArrowheads="1"/>
                </p:cNvSpPr>
                <p:nvPr/>
              </p:nvSpPr>
              <p:spPr bwMode="grayWhite">
                <a:xfrm>
                  <a:off x="4564" y="3844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29"/>
                <p:cNvSpPr>
                  <a:spLocks noChangeArrowheads="1"/>
                </p:cNvSpPr>
                <p:nvPr/>
              </p:nvSpPr>
              <p:spPr bwMode="grayWhite">
                <a:xfrm>
                  <a:off x="4617" y="3897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3"/>
              <p:cNvGrpSpPr>
                <a:grpSpLocks/>
              </p:cNvGrpSpPr>
              <p:nvPr/>
            </p:nvGrpSpPr>
            <p:grpSpPr bwMode="auto">
              <a:xfrm>
                <a:off x="11087100" y="1901952"/>
                <a:ext cx="520700" cy="520700"/>
                <a:chOff x="5420" y="1139"/>
                <a:chExt cx="328" cy="328"/>
              </a:xfrm>
            </p:grpSpPr>
            <p:sp>
              <p:nvSpPr>
                <p:cNvPr id="29" name="Oval 31"/>
                <p:cNvSpPr>
                  <a:spLocks noChangeArrowheads="1"/>
                </p:cNvSpPr>
                <p:nvPr/>
              </p:nvSpPr>
              <p:spPr bwMode="grayWhite">
                <a:xfrm>
                  <a:off x="5420" y="1139"/>
                  <a:ext cx="328" cy="328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32"/>
                <p:cNvSpPr>
                  <a:spLocks noChangeArrowheads="1"/>
                </p:cNvSpPr>
                <p:nvPr/>
              </p:nvSpPr>
              <p:spPr bwMode="grayWhite">
                <a:xfrm>
                  <a:off x="5495" y="1214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6"/>
              <p:cNvGrpSpPr>
                <a:grpSpLocks/>
              </p:cNvGrpSpPr>
              <p:nvPr/>
            </p:nvGrpSpPr>
            <p:grpSpPr bwMode="auto">
              <a:xfrm>
                <a:off x="11176000" y="2614739"/>
                <a:ext cx="215900" cy="215900"/>
                <a:chOff x="5476" y="1588"/>
                <a:chExt cx="136" cy="136"/>
              </a:xfrm>
            </p:grpSpPr>
            <p:sp>
              <p:nvSpPr>
                <p:cNvPr id="27" name="Oval 34"/>
                <p:cNvSpPr>
                  <a:spLocks noChangeArrowheads="1"/>
                </p:cNvSpPr>
                <p:nvPr/>
              </p:nvSpPr>
              <p:spPr bwMode="grayWhite">
                <a:xfrm>
                  <a:off x="5476" y="1588"/>
                  <a:ext cx="136" cy="136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35"/>
                <p:cNvSpPr>
                  <a:spLocks noChangeArrowheads="1"/>
                </p:cNvSpPr>
                <p:nvPr/>
              </p:nvSpPr>
              <p:spPr bwMode="grayWhite">
                <a:xfrm>
                  <a:off x="5508" y="1620"/>
                  <a:ext cx="16" cy="1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9"/>
              <p:cNvGrpSpPr>
                <a:grpSpLocks/>
              </p:cNvGrpSpPr>
              <p:nvPr/>
            </p:nvGrpSpPr>
            <p:grpSpPr bwMode="auto">
              <a:xfrm>
                <a:off x="1377950" y="6350"/>
                <a:ext cx="520700" cy="520700"/>
                <a:chOff x="868" y="4"/>
                <a:chExt cx="328" cy="328"/>
              </a:xfrm>
            </p:grpSpPr>
            <p:sp>
              <p:nvSpPr>
                <p:cNvPr id="25" name="Oval 37"/>
                <p:cNvSpPr>
                  <a:spLocks noChangeArrowheads="1"/>
                </p:cNvSpPr>
                <p:nvPr/>
              </p:nvSpPr>
              <p:spPr bwMode="grayWhite">
                <a:xfrm>
                  <a:off x="868" y="4"/>
                  <a:ext cx="328" cy="328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38"/>
                <p:cNvSpPr>
                  <a:spLocks noChangeArrowheads="1"/>
                </p:cNvSpPr>
                <p:nvPr/>
              </p:nvSpPr>
              <p:spPr bwMode="grayWhite">
                <a:xfrm>
                  <a:off x="942" y="7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42"/>
              <p:cNvGrpSpPr>
                <a:grpSpLocks/>
              </p:cNvGrpSpPr>
              <p:nvPr/>
            </p:nvGrpSpPr>
            <p:grpSpPr bwMode="auto">
              <a:xfrm>
                <a:off x="1911350" y="158750"/>
                <a:ext cx="368300" cy="368300"/>
                <a:chOff x="1204" y="100"/>
                <a:chExt cx="232" cy="232"/>
              </a:xfrm>
            </p:grpSpPr>
            <p:sp>
              <p:nvSpPr>
                <p:cNvPr id="23" name="Oval 40"/>
                <p:cNvSpPr>
                  <a:spLocks noChangeArrowheads="1"/>
                </p:cNvSpPr>
                <p:nvPr/>
              </p:nvSpPr>
              <p:spPr bwMode="grayWhite">
                <a:xfrm>
                  <a:off x="1204" y="100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41"/>
                <p:cNvSpPr>
                  <a:spLocks noChangeArrowheads="1"/>
                </p:cNvSpPr>
                <p:nvPr/>
              </p:nvSpPr>
              <p:spPr bwMode="grayWhite">
                <a:xfrm>
                  <a:off x="1257" y="153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14350" y="-7605"/>
              <a:ext cx="11722100" cy="6536383"/>
              <a:chOff x="14350" y="-7605"/>
              <a:chExt cx="11722100" cy="6536383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4350" y="5326395"/>
                <a:ext cx="673100" cy="673100"/>
                <a:chOff x="14350" y="5326395"/>
                <a:chExt cx="673100" cy="673100"/>
              </a:xfrm>
            </p:grpSpPr>
            <p:sp>
              <p:nvSpPr>
                <p:cNvPr id="83" name="Oval 7"/>
                <p:cNvSpPr>
                  <a:spLocks noChangeArrowheads="1"/>
                </p:cNvSpPr>
                <p:nvPr/>
              </p:nvSpPr>
              <p:spPr bwMode="grayWhite">
                <a:xfrm>
                  <a:off x="14350" y="5326395"/>
                  <a:ext cx="673100" cy="6731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Oval 8"/>
                <p:cNvSpPr>
                  <a:spLocks noChangeArrowheads="1"/>
                </p:cNvSpPr>
                <p:nvPr/>
              </p:nvSpPr>
              <p:spPr bwMode="grayWhite">
                <a:xfrm>
                  <a:off x="166750" y="5478795"/>
                  <a:ext cx="100013" cy="1000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547750" y="5859795"/>
                <a:ext cx="292100" cy="292100"/>
                <a:chOff x="547750" y="5859795"/>
                <a:chExt cx="292100" cy="292100"/>
              </a:xfrm>
            </p:grpSpPr>
            <p:sp>
              <p:nvSpPr>
                <p:cNvPr id="81" name="Oval 10"/>
                <p:cNvSpPr>
                  <a:spLocks noChangeArrowheads="1"/>
                </p:cNvSpPr>
                <p:nvPr/>
              </p:nvSpPr>
              <p:spPr bwMode="grayWhite">
                <a:xfrm>
                  <a:off x="547750" y="5859795"/>
                  <a:ext cx="292100" cy="2921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Oval 11"/>
                <p:cNvSpPr>
                  <a:spLocks noChangeArrowheads="1"/>
                </p:cNvSpPr>
                <p:nvPr/>
              </p:nvSpPr>
              <p:spPr bwMode="grayWhite">
                <a:xfrm>
                  <a:off x="614425" y="5926470"/>
                  <a:ext cx="38100" cy="381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139763" y="6024895"/>
                <a:ext cx="444500" cy="444500"/>
                <a:chOff x="139763" y="6024895"/>
                <a:chExt cx="444500" cy="444500"/>
              </a:xfrm>
            </p:grpSpPr>
            <p:sp>
              <p:nvSpPr>
                <p:cNvPr id="79" name="Oval 13"/>
                <p:cNvSpPr>
                  <a:spLocks noChangeArrowheads="1"/>
                </p:cNvSpPr>
                <p:nvPr/>
              </p:nvSpPr>
              <p:spPr bwMode="grayWhite">
                <a:xfrm>
                  <a:off x="139763" y="6024895"/>
                  <a:ext cx="444500" cy="4445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14"/>
                <p:cNvSpPr>
                  <a:spLocks noChangeArrowheads="1"/>
                </p:cNvSpPr>
                <p:nvPr/>
              </p:nvSpPr>
              <p:spPr bwMode="grayWhite">
                <a:xfrm>
                  <a:off x="241363" y="6126495"/>
                  <a:ext cx="61913" cy="619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2484500" y="6160478"/>
                <a:ext cx="368300" cy="368300"/>
                <a:chOff x="2484500" y="6160478"/>
                <a:chExt cx="368300" cy="368300"/>
              </a:xfrm>
            </p:grpSpPr>
            <p:sp>
              <p:nvSpPr>
                <p:cNvPr id="77" name="Oval 16"/>
                <p:cNvSpPr>
                  <a:spLocks noChangeArrowheads="1"/>
                </p:cNvSpPr>
                <p:nvPr/>
              </p:nvSpPr>
              <p:spPr bwMode="grayWhite">
                <a:xfrm>
                  <a:off x="2484500" y="6160478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17"/>
                <p:cNvSpPr>
                  <a:spLocks noChangeArrowheads="1"/>
                </p:cNvSpPr>
                <p:nvPr/>
              </p:nvSpPr>
              <p:spPr bwMode="grayWhite">
                <a:xfrm>
                  <a:off x="2568638" y="6244616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14350" y="4411995"/>
                <a:ext cx="368300" cy="368300"/>
                <a:chOff x="14350" y="4411995"/>
                <a:chExt cx="368300" cy="368300"/>
              </a:xfrm>
            </p:grpSpPr>
            <p:sp>
              <p:nvSpPr>
                <p:cNvPr id="75" name="Oval 19"/>
                <p:cNvSpPr>
                  <a:spLocks noChangeArrowheads="1"/>
                </p:cNvSpPr>
                <p:nvPr/>
              </p:nvSpPr>
              <p:spPr bwMode="grayWhite">
                <a:xfrm>
                  <a:off x="14350" y="4411995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20"/>
                <p:cNvSpPr>
                  <a:spLocks noChangeArrowheads="1"/>
                </p:cNvSpPr>
                <p:nvPr/>
              </p:nvSpPr>
              <p:spPr bwMode="grayWhite">
                <a:xfrm>
                  <a:off x="98488" y="4496133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10682350" y="5794708"/>
                <a:ext cx="673100" cy="673100"/>
                <a:chOff x="10682350" y="5794708"/>
                <a:chExt cx="673100" cy="673100"/>
              </a:xfrm>
            </p:grpSpPr>
            <p:sp>
              <p:nvSpPr>
                <p:cNvPr id="73" name="Oval 22"/>
                <p:cNvSpPr>
                  <a:spLocks noChangeArrowheads="1"/>
                </p:cNvSpPr>
                <p:nvPr/>
              </p:nvSpPr>
              <p:spPr bwMode="grayWhite">
                <a:xfrm>
                  <a:off x="10682350" y="5794708"/>
                  <a:ext cx="673100" cy="6731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23"/>
                <p:cNvSpPr>
                  <a:spLocks noChangeArrowheads="1"/>
                </p:cNvSpPr>
                <p:nvPr/>
              </p:nvSpPr>
              <p:spPr bwMode="grayWhite">
                <a:xfrm>
                  <a:off x="10834750" y="5947108"/>
                  <a:ext cx="100013" cy="1000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10301350" y="6099508"/>
                <a:ext cx="368300" cy="368300"/>
                <a:chOff x="10301350" y="6099508"/>
                <a:chExt cx="368300" cy="368300"/>
              </a:xfrm>
            </p:grpSpPr>
            <p:sp>
              <p:nvSpPr>
                <p:cNvPr id="71" name="Oval 25"/>
                <p:cNvSpPr>
                  <a:spLocks noChangeArrowheads="1"/>
                </p:cNvSpPr>
                <p:nvPr/>
              </p:nvSpPr>
              <p:spPr bwMode="grayWhite">
                <a:xfrm>
                  <a:off x="10301350" y="6099508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Oval 26"/>
                <p:cNvSpPr>
                  <a:spLocks noChangeArrowheads="1"/>
                </p:cNvSpPr>
                <p:nvPr/>
              </p:nvSpPr>
              <p:spPr bwMode="grayWhite">
                <a:xfrm>
                  <a:off x="10385488" y="6183646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11368150" y="5794708"/>
                <a:ext cx="368300" cy="368300"/>
                <a:chOff x="11368150" y="5794708"/>
                <a:chExt cx="368300" cy="368300"/>
              </a:xfrm>
            </p:grpSpPr>
            <p:sp>
              <p:nvSpPr>
                <p:cNvPr id="69" name="Oval 28"/>
                <p:cNvSpPr>
                  <a:spLocks noChangeArrowheads="1"/>
                </p:cNvSpPr>
                <p:nvPr/>
              </p:nvSpPr>
              <p:spPr bwMode="grayWhite">
                <a:xfrm>
                  <a:off x="11368150" y="5794708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29"/>
                <p:cNvSpPr>
                  <a:spLocks noChangeArrowheads="1"/>
                </p:cNvSpPr>
                <p:nvPr/>
              </p:nvSpPr>
              <p:spPr bwMode="grayWhite">
                <a:xfrm>
                  <a:off x="11452288" y="5878846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11095100" y="1887997"/>
                <a:ext cx="520700" cy="520700"/>
                <a:chOff x="11095100" y="1887997"/>
                <a:chExt cx="520700" cy="520700"/>
              </a:xfrm>
            </p:grpSpPr>
            <p:sp>
              <p:nvSpPr>
                <p:cNvPr id="67" name="Oval 31"/>
                <p:cNvSpPr>
                  <a:spLocks noChangeArrowheads="1"/>
                </p:cNvSpPr>
                <p:nvPr/>
              </p:nvSpPr>
              <p:spPr bwMode="grayWhite">
                <a:xfrm>
                  <a:off x="11095100" y="1887997"/>
                  <a:ext cx="520700" cy="5207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Oval 32"/>
                <p:cNvSpPr>
                  <a:spLocks noChangeArrowheads="1"/>
                </p:cNvSpPr>
                <p:nvPr/>
              </p:nvSpPr>
              <p:spPr bwMode="grayWhite">
                <a:xfrm>
                  <a:off x="11214163" y="2007060"/>
                  <a:ext cx="74613" cy="746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11184000" y="2600784"/>
                <a:ext cx="215900" cy="215900"/>
                <a:chOff x="11184000" y="2600784"/>
                <a:chExt cx="215900" cy="215900"/>
              </a:xfrm>
            </p:grpSpPr>
            <p:sp>
              <p:nvSpPr>
                <p:cNvPr id="65" name="Oval 34"/>
                <p:cNvSpPr>
                  <a:spLocks noChangeArrowheads="1"/>
                </p:cNvSpPr>
                <p:nvPr/>
              </p:nvSpPr>
              <p:spPr bwMode="grayWhite">
                <a:xfrm>
                  <a:off x="11184000" y="2600784"/>
                  <a:ext cx="215900" cy="2159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Oval 35"/>
                <p:cNvSpPr>
                  <a:spLocks noChangeArrowheads="1"/>
                </p:cNvSpPr>
                <p:nvPr/>
              </p:nvSpPr>
              <p:spPr bwMode="grayWhite">
                <a:xfrm>
                  <a:off x="11234800" y="2651584"/>
                  <a:ext cx="25400" cy="254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159"/>
              <p:cNvGrpSpPr/>
              <p:nvPr/>
            </p:nvGrpSpPr>
            <p:grpSpPr>
              <a:xfrm>
                <a:off x="1385950" y="-7605"/>
                <a:ext cx="520700" cy="520700"/>
                <a:chOff x="1385950" y="-7605"/>
                <a:chExt cx="520700" cy="520700"/>
              </a:xfrm>
            </p:grpSpPr>
            <p:sp>
              <p:nvSpPr>
                <p:cNvPr id="63" name="Oval 37"/>
                <p:cNvSpPr>
                  <a:spLocks noChangeArrowheads="1"/>
                </p:cNvSpPr>
                <p:nvPr/>
              </p:nvSpPr>
              <p:spPr bwMode="grayWhite">
                <a:xfrm>
                  <a:off x="1385950" y="-7605"/>
                  <a:ext cx="520700" cy="5207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Oval 38"/>
                <p:cNvSpPr>
                  <a:spLocks noChangeArrowheads="1"/>
                </p:cNvSpPr>
                <p:nvPr/>
              </p:nvSpPr>
              <p:spPr bwMode="grayWhite">
                <a:xfrm>
                  <a:off x="1503425" y="109870"/>
                  <a:ext cx="76200" cy="76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1919350" y="144795"/>
                <a:ext cx="368300" cy="368300"/>
                <a:chOff x="1919350" y="144795"/>
                <a:chExt cx="368300" cy="368300"/>
              </a:xfrm>
            </p:grpSpPr>
            <p:sp>
              <p:nvSpPr>
                <p:cNvPr id="61" name="Oval 40"/>
                <p:cNvSpPr>
                  <a:spLocks noChangeArrowheads="1"/>
                </p:cNvSpPr>
                <p:nvPr/>
              </p:nvSpPr>
              <p:spPr bwMode="grayWhite">
                <a:xfrm>
                  <a:off x="1919350" y="144795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41"/>
                <p:cNvSpPr>
                  <a:spLocks noChangeArrowheads="1"/>
                </p:cNvSpPr>
                <p:nvPr/>
              </p:nvSpPr>
              <p:spPr bwMode="grayWhite">
                <a:xfrm>
                  <a:off x="2003488" y="228933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598763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598763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13C09FF-A05A-44B7-B7F9-9715502B619B}" type="datetime1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598763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60604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literacyshed.com/bubbles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literacyshed.com/bubbles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eLlHug28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winkl Cursive Unlooped" panose="02000000000000000000" pitchFamily="2" charset="0"/>
              </a:rPr>
              <a:t>Bubbles</a:t>
            </a:r>
            <a:endParaRPr lang="en-US" dirty="0">
              <a:latin typeface="Twinkl Cursive Unlooped" panose="02000000000000000000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300" b="1" dirty="0" smtClean="0">
                <a:latin typeface="Twinkl Cursive Unlooped" panose="02000000000000000000" pitchFamily="2" charset="0"/>
              </a:rPr>
              <a:t>A Literacy Shed Film by Gabby </a:t>
            </a:r>
            <a:r>
              <a:rPr lang="en-US" sz="3300" b="1" dirty="0" err="1" smtClean="0">
                <a:latin typeface="Twinkl Cursive Unlooped" panose="02000000000000000000" pitchFamily="2" charset="0"/>
              </a:rPr>
              <a:t>Zapota</a:t>
            </a:r>
            <a:endParaRPr lang="en-US" sz="3300" b="1" dirty="0" smtClean="0">
              <a:latin typeface="Twinkl Cursive Unlooped" panose="02000000000000000000" pitchFamily="2" charset="0"/>
            </a:endParaRPr>
          </a:p>
          <a:p>
            <a:endParaRPr lang="en-US" dirty="0">
              <a:latin typeface="Twinkl Cursive Unlooped" panose="02000000000000000000" pitchFamily="2" charset="0"/>
            </a:endParaRPr>
          </a:p>
          <a:p>
            <a:endParaRPr lang="en-US" dirty="0" smtClean="0">
              <a:latin typeface="Twinkl Cursive Unlooped" panose="02000000000000000000" pitchFamily="2" charset="0"/>
            </a:endParaRPr>
          </a:p>
          <a:p>
            <a:r>
              <a:rPr lang="en-US" dirty="0">
                <a:latin typeface="Twinkl Cursive Unlooped" panose="02000000000000000000" pitchFamily="2" charset="0"/>
                <a:hlinkClick r:id="rId2"/>
              </a:rPr>
              <a:t>https://</a:t>
            </a:r>
            <a:r>
              <a:rPr lang="en-US" dirty="0" smtClean="0">
                <a:latin typeface="Twinkl Cursive Unlooped" panose="02000000000000000000" pitchFamily="2" charset="0"/>
                <a:hlinkClick r:id="rId2"/>
              </a:rPr>
              <a:t>www.literacyshed.com/bubbles.html</a:t>
            </a:r>
            <a:endParaRPr lang="en-US" dirty="0" smtClean="0">
              <a:latin typeface="Twinkl Cursive Unlooped" panose="02000000000000000000" pitchFamily="2" charset="0"/>
            </a:endParaRPr>
          </a:p>
          <a:p>
            <a:endParaRPr lang="en-US" dirty="0">
              <a:latin typeface="Twinkl Cursive Unlooped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10" y="1296399"/>
            <a:ext cx="2055286" cy="21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4800" y="1088725"/>
            <a:ext cx="11530149" cy="123342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winkl Cursive Unlooped" panose="02000000000000000000" pitchFamily="2" charset="0"/>
              </a:rPr>
              <a:t/>
            </a:r>
            <a:br>
              <a:rPr lang="en-US" sz="4000" dirty="0" smtClean="0">
                <a:latin typeface="Twinkl Cursive Unlooped" panose="02000000000000000000" pitchFamily="2" charset="0"/>
              </a:rPr>
            </a:br>
            <a:r>
              <a:rPr lang="en-US" sz="4000" dirty="0" smtClean="0">
                <a:latin typeface="Twinkl Cursive Unlooped" panose="02000000000000000000" pitchFamily="2" charset="0"/>
              </a:rPr>
              <a:t>Wednesday </a:t>
            </a:r>
            <a:r>
              <a:rPr lang="en-US" sz="4000" dirty="0" smtClean="0">
                <a:latin typeface="Twinkl Cursive Unlooped" panose="02000000000000000000" pitchFamily="2" charset="0"/>
              </a:rPr>
              <a:t>8</a:t>
            </a:r>
            <a:r>
              <a:rPr lang="en-US" sz="4000" baseline="30000" dirty="0" smtClean="0">
                <a:latin typeface="Twinkl Cursive Unlooped" panose="02000000000000000000" pitchFamily="2" charset="0"/>
              </a:rPr>
              <a:t>th</a:t>
            </a:r>
            <a:r>
              <a:rPr lang="en-US" sz="4000" dirty="0" smtClean="0">
                <a:latin typeface="Twinkl Cursive Unlooped" panose="02000000000000000000" pitchFamily="2" charset="0"/>
              </a:rPr>
              <a:t> May </a:t>
            </a:r>
            <a:r>
              <a:rPr lang="en-US" sz="4000" dirty="0" smtClean="0">
                <a:latin typeface="Twinkl Cursive Unlooped" panose="02000000000000000000" pitchFamily="2" charset="0"/>
              </a:rPr>
              <a:t>2024</a:t>
            </a:r>
            <a:r>
              <a:rPr lang="en-US" sz="4000" dirty="0">
                <a:latin typeface="Twinkl Cursive Unlooped" panose="02000000000000000000" pitchFamily="2" charset="0"/>
              </a:rPr>
              <a:t/>
            </a:r>
            <a:br>
              <a:rPr lang="en-US" sz="4000" dirty="0">
                <a:latin typeface="Twinkl Cursive Unlooped" panose="02000000000000000000" pitchFamily="2" charset="0"/>
              </a:rPr>
            </a:br>
            <a:r>
              <a:rPr lang="en-GB" sz="4000" dirty="0" smtClean="0">
                <a:latin typeface="Twinkl Cursive Unlooped" panose="02000000000000000000" pitchFamily="2" charset="0"/>
              </a:rPr>
              <a:t>LO</a:t>
            </a:r>
            <a:r>
              <a:rPr lang="en-GB" sz="4000" dirty="0">
                <a:latin typeface="Twinkl Cursive Unlooped" panose="02000000000000000000" pitchFamily="2" charset="0"/>
              </a:rPr>
              <a:t>: To create a setting description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chemeClr val="accent6">
                    <a:lumMod val="50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</a:br>
            <a:endParaRPr lang="en-US" sz="4000" dirty="0">
              <a:latin typeface="Twinkl Cursive Unlooped" panose="02000000000000000000" pitchFamily="2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67493" y="1556879"/>
            <a:ext cx="10949443" cy="48297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Play vocabulary Ping Pong- word association game.  </a:t>
            </a:r>
          </a:p>
          <a:p>
            <a:pPr marL="45720" indent="0">
              <a:buNone/>
            </a:pPr>
            <a:r>
              <a:rPr lang="en-GB" sz="2400" dirty="0" smtClean="0">
                <a:latin typeface="Twinkl Cursive Unlooped" panose="02000000000000000000" pitchFamily="2" charset="0"/>
              </a:rPr>
              <a:t>Teacher </a:t>
            </a:r>
            <a:r>
              <a:rPr lang="en-GB" sz="2400" dirty="0">
                <a:latin typeface="Twinkl Cursive Unlooped" panose="02000000000000000000" pitchFamily="2" charset="0"/>
              </a:rPr>
              <a:t>calls out a word and the children whilst facing each other try to list as many words (one at a time) as possible linked to this topic of the beach.  </a:t>
            </a:r>
          </a:p>
          <a:p>
            <a:pPr marL="45720" indent="0">
              <a:buNone/>
            </a:pPr>
            <a:r>
              <a:rPr lang="en-GB" sz="2400" dirty="0">
                <a:latin typeface="Twinkl Cursive Unlooped" panose="02000000000000000000" pitchFamily="2" charset="0"/>
              </a:rPr>
              <a:t>Look at the images on Resource 1b.  </a:t>
            </a:r>
            <a:endParaRPr lang="en-GB" sz="2400" dirty="0" smtClean="0">
              <a:latin typeface="Twinkl Cursive Unlooped" panose="02000000000000000000" pitchFamily="2" charset="0"/>
            </a:endParaRPr>
          </a:p>
          <a:p>
            <a:pPr marL="45720" indent="0" algn="ctr">
              <a:buNone/>
            </a:pPr>
            <a:r>
              <a:rPr lang="en-GB" sz="6000" dirty="0" smtClean="0">
                <a:solidFill>
                  <a:srgbClr val="0070C0"/>
                </a:solidFill>
                <a:latin typeface="Twinkl Cursive Unlooped" panose="02000000000000000000" pitchFamily="2" charset="0"/>
              </a:rPr>
              <a:t>Beach</a:t>
            </a:r>
            <a:r>
              <a:rPr lang="en-GB" sz="6000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, weather, sea, boats, rock pools.</a:t>
            </a:r>
          </a:p>
          <a:p>
            <a:pPr marL="45720" indent="0">
              <a:buNone/>
            </a:pPr>
            <a:endParaRPr lang="en-US" sz="2400" dirty="0" smtClean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Cursive Unlooped" panose="02000000000000000000" pitchFamily="2" charset="0"/>
              </a:rPr>
              <a:t>Share images of the beach 1b</a:t>
            </a:r>
            <a:br>
              <a:rPr lang="en-GB" dirty="0">
                <a:latin typeface="Twinkl Cursive Unlooped" panose="02000000000000000000" pitchFamily="2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Twinkl Cursive Unlooped" panose="02000000000000000000" pitchFamily="2" charset="0"/>
              </a:rPr>
              <a:t>Discuss </a:t>
            </a:r>
            <a:r>
              <a:rPr lang="en-GB" sz="2800" dirty="0">
                <a:latin typeface="Twinkl Cursive Unlooped" panose="02000000000000000000" pitchFamily="2" charset="0"/>
              </a:rPr>
              <a:t>their image and create a sentence based on their check list </a:t>
            </a:r>
            <a:endParaRPr lang="en-GB" sz="2800" dirty="0" smtClean="0">
              <a:latin typeface="Twinkl Cursive Unlooped" panose="02000000000000000000" pitchFamily="2" charset="0"/>
            </a:endParaRPr>
          </a:p>
          <a:p>
            <a:pPr marL="45720" indent="0">
              <a:buNone/>
            </a:pPr>
            <a:r>
              <a:rPr lang="en-GB" sz="2800" b="1" dirty="0" smtClean="0">
                <a:latin typeface="Twinkl Cursive Unlooped" panose="02000000000000000000" pitchFamily="2" charset="0"/>
              </a:rPr>
              <a:t>Key </a:t>
            </a:r>
            <a:r>
              <a:rPr lang="en-GB" sz="2800" b="1" dirty="0">
                <a:latin typeface="Twinkl Cursive Unlooped" panose="02000000000000000000" pitchFamily="2" charset="0"/>
              </a:rPr>
              <a:t>Questions</a:t>
            </a:r>
            <a:r>
              <a:rPr lang="en-GB" sz="2800" dirty="0">
                <a:latin typeface="Twinkl Cursive Unlooped" panose="02000000000000000000" pitchFamily="2" charset="0"/>
              </a:rPr>
              <a:t> </a:t>
            </a:r>
            <a:r>
              <a:rPr lang="en-GB" sz="2800" b="1" dirty="0">
                <a:latin typeface="Twinkl Cursive Unlooped" panose="02000000000000000000" pitchFamily="2" charset="0"/>
              </a:rPr>
              <a:t>1a</a:t>
            </a:r>
            <a:r>
              <a:rPr lang="en-GB" sz="2800" dirty="0">
                <a:latin typeface="Twinkl Cursive Unlooped" panose="02000000000000000000" pitchFamily="2" charset="0"/>
              </a:rPr>
              <a:t> </a:t>
            </a:r>
            <a:r>
              <a:rPr lang="en-GB" sz="2800" b="1" dirty="0">
                <a:latin typeface="Twinkl Cursive Unlooped" panose="02000000000000000000" pitchFamily="2" charset="0"/>
              </a:rPr>
              <a:t> </a:t>
            </a:r>
            <a:endParaRPr lang="en-GB" sz="2800" dirty="0">
              <a:latin typeface="Twinkl Cursive Unlooped" panose="02000000000000000000" pitchFamily="2" charset="0"/>
            </a:endParaRPr>
          </a:p>
          <a:p>
            <a:r>
              <a:rPr lang="en-GB" sz="2800" dirty="0">
                <a:latin typeface="Twinkl Cursive Unlooped" panose="02000000000000000000" pitchFamily="2" charset="0"/>
              </a:rPr>
              <a:t>Show Gabby in the Bubbles film (first 15 seconds).  </a:t>
            </a:r>
            <a:endParaRPr lang="en-GB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What could she, hear, see, smell? </a:t>
            </a:r>
            <a:endParaRPr lang="en-GB" sz="2800" dirty="0" smtClean="0">
              <a:latin typeface="Twinkl Cursive Unlooped" panose="02000000000000000000" pitchFamily="2" charset="0"/>
            </a:endParaRPr>
          </a:p>
          <a:p>
            <a:endParaRPr lang="en-GB" sz="2800" dirty="0">
              <a:latin typeface="Twinkl Cursive Unlooped" panose="02000000000000000000" pitchFamily="2" charset="0"/>
            </a:endParaRPr>
          </a:p>
          <a:p>
            <a:r>
              <a:rPr lang="en-GB" sz="2800" dirty="0" smtClean="0">
                <a:latin typeface="Twinkl Cursive Unlooped" panose="02000000000000000000" pitchFamily="2" charset="0"/>
              </a:rPr>
              <a:t>3</a:t>
            </a:r>
            <a:r>
              <a:rPr lang="en-GB" sz="2800" baseline="30000" dirty="0" smtClean="0">
                <a:latin typeface="Twinkl Cursive Unlooped" panose="02000000000000000000" pitchFamily="2" charset="0"/>
              </a:rPr>
              <a:t>rd</a:t>
            </a:r>
            <a:r>
              <a:rPr lang="en-GB" sz="2800" dirty="0" smtClean="0">
                <a:latin typeface="Twinkl Cursive Unlooped" panose="02000000000000000000" pitchFamily="2" charset="0"/>
              </a:rPr>
              <a:t> </a:t>
            </a:r>
            <a:r>
              <a:rPr lang="en-GB" sz="2800" dirty="0">
                <a:latin typeface="Twinkl Cursive Unlooped" panose="02000000000000000000" pitchFamily="2" charset="0"/>
              </a:rPr>
              <a:t>person.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055" y="4136571"/>
            <a:ext cx="4039650" cy="217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92" y="-74639"/>
            <a:ext cx="10537371" cy="1233424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 Cursive Unlooped" panose="02000000000000000000" pitchFamily="2" charset="0"/>
              </a:rPr>
              <a:t>Activity: </a:t>
            </a:r>
            <a:endParaRPr lang="en-GB" sz="3600" dirty="0">
              <a:latin typeface="Twinkl Cursive Unloope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6983" y="1889761"/>
            <a:ext cx="105373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All: </a:t>
            </a:r>
            <a:r>
              <a:rPr lang="en-GB" sz="2400" dirty="0" smtClean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Children </a:t>
            </a:r>
            <a:r>
              <a:rPr lang="en-GB" sz="2400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to compose and record at least sentences about the beach setting. </a:t>
            </a:r>
            <a:r>
              <a:rPr lang="en-GB" sz="2400" dirty="0" smtClean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Encourage </a:t>
            </a:r>
            <a:r>
              <a:rPr lang="en-GB" sz="2400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use of adjectives.</a:t>
            </a:r>
            <a:endParaRPr lang="en-GB" sz="3600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 smtClean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Extension:  </a:t>
            </a:r>
            <a:r>
              <a:rPr lang="en-GB" sz="2400" dirty="0" smtClean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</a:t>
            </a:r>
            <a:r>
              <a:rPr lang="en-GB" sz="2400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children to add an adjective to every noun using their senses.</a:t>
            </a:r>
            <a:endParaRPr lang="en-GB" sz="3600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2880" y="3135240"/>
            <a:ext cx="11530149" cy="123342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winkl Cursive Unlooped" panose="02000000000000000000" pitchFamily="2" charset="0"/>
              </a:rPr>
              <a:t/>
            </a:r>
            <a:br>
              <a:rPr lang="en-US" sz="4000" dirty="0" smtClean="0">
                <a:latin typeface="Twinkl Cursive Unlooped" panose="02000000000000000000" pitchFamily="2" charset="0"/>
              </a:rPr>
            </a:br>
            <a:r>
              <a:rPr lang="en-US" sz="4000" dirty="0" smtClean="0">
                <a:latin typeface="Twinkl Cursive Unlooped" panose="02000000000000000000" pitchFamily="2" charset="0"/>
              </a:rPr>
              <a:t>Thursday </a:t>
            </a:r>
            <a:r>
              <a:rPr lang="en-US" sz="4000" dirty="0" smtClean="0">
                <a:latin typeface="Twinkl Cursive Unlooped" panose="02000000000000000000" pitchFamily="2" charset="0"/>
              </a:rPr>
              <a:t>9</a:t>
            </a:r>
            <a:r>
              <a:rPr lang="en-US" sz="4000" baseline="30000" dirty="0" smtClean="0">
                <a:latin typeface="Twinkl Cursive Unlooped" panose="02000000000000000000" pitchFamily="2" charset="0"/>
              </a:rPr>
              <a:t>th</a:t>
            </a:r>
            <a:r>
              <a:rPr lang="en-US" sz="4000" dirty="0" smtClean="0">
                <a:latin typeface="Twinkl Cursive Unlooped" panose="02000000000000000000" pitchFamily="2" charset="0"/>
              </a:rPr>
              <a:t> May </a:t>
            </a:r>
            <a:r>
              <a:rPr lang="en-US" sz="4000" dirty="0" smtClean="0">
                <a:latin typeface="Twinkl Cursive Unlooped" panose="02000000000000000000" pitchFamily="2" charset="0"/>
              </a:rPr>
              <a:t>2024</a:t>
            </a:r>
            <a:r>
              <a:rPr lang="en-US" sz="4000" dirty="0">
                <a:latin typeface="Twinkl Cursive Unlooped" panose="02000000000000000000" pitchFamily="2" charset="0"/>
              </a:rPr>
              <a:t/>
            </a:r>
            <a:br>
              <a:rPr lang="en-US" sz="4000" dirty="0">
                <a:latin typeface="Twinkl Cursive Unlooped" panose="02000000000000000000" pitchFamily="2" charset="0"/>
              </a:rPr>
            </a:br>
            <a:r>
              <a:rPr lang="en-US" sz="4000" dirty="0" smtClean="0">
                <a:latin typeface="Twinkl Cursive Unlooped" panose="02000000000000000000" pitchFamily="2" charset="0"/>
              </a:rPr>
              <a:t>LO:</a:t>
            </a:r>
            <a:r>
              <a:rPr lang="en-GB" sz="4000" dirty="0" smtClean="0">
                <a:latin typeface="Twinkl Cursive Unlooped" panose="02000000000000000000" pitchFamily="2" charset="0"/>
              </a:rPr>
              <a:t>To </a:t>
            </a:r>
            <a:r>
              <a:rPr lang="en-GB" sz="4000" dirty="0">
                <a:latin typeface="Twinkl Cursive Unlooped" panose="02000000000000000000" pitchFamily="2" charset="0"/>
              </a:rPr>
              <a:t>discuss the significance of the title and the events.</a:t>
            </a:r>
            <a:br>
              <a:rPr lang="en-GB" sz="4000" dirty="0">
                <a:latin typeface="Twinkl Cursive Unlooped" panose="02000000000000000000" pitchFamily="2" charset="0"/>
              </a:rPr>
            </a:br>
            <a:r>
              <a:rPr lang="en-GB" sz="4000" dirty="0">
                <a:latin typeface="Twinkl Cursive Unlooped" panose="02000000000000000000" pitchFamily="2" charset="0"/>
              </a:rPr>
              <a:t/>
            </a:r>
            <a:br>
              <a:rPr lang="en-GB" sz="4000" dirty="0">
                <a:latin typeface="Twinkl Cursive Unlooped" panose="02000000000000000000" pitchFamily="2" charset="0"/>
              </a:rPr>
            </a:br>
            <a:r>
              <a:rPr lang="en-GB" sz="4000" dirty="0">
                <a:latin typeface="Twinkl Cursive Unlooped" panose="02000000000000000000" pitchFamily="2" charset="0"/>
              </a:rPr>
              <a:t>To participate in discussion about what they see, taking turns and listening to what others have to say.</a:t>
            </a:r>
            <a:br>
              <a:rPr lang="en-GB" sz="4000" dirty="0">
                <a:latin typeface="Twinkl Cursive Unlooped" panose="02000000000000000000" pitchFamily="2" charset="0"/>
              </a:rPr>
            </a:br>
            <a: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</a:br>
            <a:endParaRPr lang="en-US" sz="4000" dirty="0"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35792" y="3984430"/>
            <a:ext cx="5104669" cy="2433621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 flipH="1">
            <a:off x="6088128" y="5821680"/>
            <a:ext cx="201882" cy="90133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1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winkl Cursive Unlooped" panose="02000000000000000000" pitchFamily="2" charset="0"/>
              </a:rPr>
              <a:t>Bubbles</a:t>
            </a:r>
            <a:endParaRPr lang="en-US" dirty="0">
              <a:latin typeface="Twinkl Cursive Unlooped" panose="02000000000000000000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300" b="1" dirty="0" smtClean="0">
                <a:latin typeface="Twinkl Cursive Unlooped" panose="02000000000000000000" pitchFamily="2" charset="0"/>
              </a:rPr>
              <a:t>A Literacy Shed Film by Gabby </a:t>
            </a:r>
            <a:r>
              <a:rPr lang="en-US" sz="3300" b="1" dirty="0" err="1" smtClean="0">
                <a:latin typeface="Twinkl Cursive Unlooped" panose="02000000000000000000" pitchFamily="2" charset="0"/>
              </a:rPr>
              <a:t>Zapota</a:t>
            </a:r>
            <a:endParaRPr lang="en-US" sz="3300" b="1" dirty="0" smtClean="0">
              <a:latin typeface="Twinkl Cursive Unlooped" panose="02000000000000000000" pitchFamily="2" charset="0"/>
            </a:endParaRPr>
          </a:p>
          <a:p>
            <a:endParaRPr lang="en-US" dirty="0">
              <a:latin typeface="Twinkl Cursive Unlooped" panose="02000000000000000000" pitchFamily="2" charset="0"/>
            </a:endParaRPr>
          </a:p>
          <a:p>
            <a:endParaRPr lang="en-US" dirty="0" smtClean="0">
              <a:latin typeface="Twinkl Cursive Unlooped" panose="02000000000000000000" pitchFamily="2" charset="0"/>
            </a:endParaRPr>
          </a:p>
          <a:p>
            <a:r>
              <a:rPr lang="en-US" dirty="0">
                <a:latin typeface="Twinkl Cursive Unlooped" panose="02000000000000000000" pitchFamily="2" charset="0"/>
                <a:hlinkClick r:id="rId2"/>
              </a:rPr>
              <a:t>https://</a:t>
            </a:r>
            <a:r>
              <a:rPr lang="en-US" dirty="0" smtClean="0">
                <a:latin typeface="Twinkl Cursive Unlooped" panose="02000000000000000000" pitchFamily="2" charset="0"/>
                <a:hlinkClick r:id="rId2"/>
              </a:rPr>
              <a:t>www.literacyshed.com/bubbles.html</a:t>
            </a:r>
            <a:endParaRPr lang="en-US" dirty="0" smtClean="0">
              <a:latin typeface="Twinkl Cursive Unlooped" panose="02000000000000000000" pitchFamily="2" charset="0"/>
            </a:endParaRPr>
          </a:p>
          <a:p>
            <a:endParaRPr lang="en-US" dirty="0">
              <a:latin typeface="Twinkl Cursive Unlooped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10" y="1296399"/>
            <a:ext cx="2055286" cy="21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Twinkl Cursive Unlooped" panose="02000000000000000000" pitchFamily="2" charset="0"/>
              </a:rPr>
              <a:t>Recall the sequence of events in the </a:t>
            </a:r>
            <a:r>
              <a:rPr lang="en-GB" sz="3600" dirty="0" smtClean="0">
                <a:latin typeface="Twinkl Cursive Unlooped" panose="02000000000000000000" pitchFamily="2" charset="0"/>
              </a:rPr>
              <a:t>film</a:t>
            </a:r>
            <a:br>
              <a:rPr lang="en-GB" sz="3600" dirty="0" smtClean="0">
                <a:latin typeface="Twinkl Cursive Unlooped" panose="02000000000000000000" pitchFamily="2" charset="0"/>
              </a:rPr>
            </a:br>
            <a:r>
              <a:rPr lang="en-GB" sz="3600" dirty="0" smtClean="0">
                <a:latin typeface="Twinkl Cursive Unlooped" panose="02000000000000000000" pitchFamily="2" charset="0"/>
              </a:rPr>
              <a:t> </a:t>
            </a:r>
            <a:r>
              <a:rPr lang="en-GB" sz="3600" u="sng" dirty="0">
                <a:latin typeface="Twinkl Cursive Unlooped" panose="02000000000000000000" pitchFamily="2" charset="0"/>
              </a:rPr>
              <a:t>‘Bubbles’ by Gabriela Zapata</a:t>
            </a:r>
            <a:r>
              <a:rPr lang="en-GB" sz="3600" dirty="0">
                <a:latin typeface="Twinkl Cursive Unlooped" panose="02000000000000000000" pitchFamily="2" charset="0"/>
              </a:rPr>
              <a:t/>
            </a:r>
            <a:br>
              <a:rPr lang="en-GB" sz="3600" dirty="0">
                <a:latin typeface="Twinkl Cursive Unlooped" panose="02000000000000000000" pitchFamily="2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594" y="1901952"/>
            <a:ext cx="5512526" cy="4123944"/>
          </a:xfrm>
        </p:spPr>
        <p:txBody>
          <a:bodyPr>
            <a:normAutofit fontScale="85000" lnSpcReduction="20000"/>
          </a:bodyPr>
          <a:lstStyle/>
          <a:p>
            <a:r>
              <a:rPr lang="en-GB" sz="2500" dirty="0" smtClean="0">
                <a:latin typeface="Twinkl Cursive Unlooped" panose="02000000000000000000" pitchFamily="2" charset="0"/>
              </a:rPr>
              <a:t>Play </a:t>
            </a:r>
            <a:r>
              <a:rPr lang="en-GB" sz="2500" dirty="0">
                <a:latin typeface="Twinkl Cursive Unlooped" panose="02000000000000000000" pitchFamily="2" charset="0"/>
              </a:rPr>
              <a:t>the film </a:t>
            </a:r>
            <a:r>
              <a:rPr lang="en-GB" sz="2500" dirty="0" smtClean="0">
                <a:latin typeface="Twinkl Cursive Unlooped" panose="02000000000000000000" pitchFamily="2" charset="0"/>
              </a:rPr>
              <a:t>again</a:t>
            </a:r>
            <a:r>
              <a:rPr lang="en-GB" sz="2500" dirty="0">
                <a:latin typeface="Twinkl Cursive Unlooped" panose="02000000000000000000" pitchFamily="2" charset="0"/>
              </a:rPr>
              <a:t> </a:t>
            </a:r>
          </a:p>
          <a:p>
            <a:r>
              <a:rPr lang="en-GB" sz="2500" dirty="0">
                <a:latin typeface="Twinkl Cursive Unlooped" panose="02000000000000000000" pitchFamily="2" charset="0"/>
              </a:rPr>
              <a:t>Using resource </a:t>
            </a:r>
            <a:r>
              <a:rPr lang="en-GB" sz="2500" b="1" dirty="0">
                <a:latin typeface="Twinkl Cursive Unlooped" panose="02000000000000000000" pitchFamily="2" charset="0"/>
              </a:rPr>
              <a:t>3a</a:t>
            </a:r>
            <a:r>
              <a:rPr lang="en-GB" sz="2500" dirty="0">
                <a:latin typeface="Twinkl Cursive Unlooped" panose="02000000000000000000" pitchFamily="2" charset="0"/>
              </a:rPr>
              <a:t> to guide your discussion and </a:t>
            </a:r>
            <a:r>
              <a:rPr lang="en-GB" sz="2500" b="1" dirty="0">
                <a:latin typeface="Twinkl Cursive Unlooped" panose="02000000000000000000" pitchFamily="2" charset="0"/>
              </a:rPr>
              <a:t>3b</a:t>
            </a:r>
            <a:r>
              <a:rPr lang="en-GB" sz="2500" dirty="0">
                <a:latin typeface="Twinkl Cursive Unlooped" panose="02000000000000000000" pitchFamily="2" charset="0"/>
              </a:rPr>
              <a:t> activity sheet,</a:t>
            </a:r>
          </a:p>
          <a:p>
            <a:r>
              <a:rPr lang="en-GB" sz="2500" dirty="0">
                <a:latin typeface="Twinkl Cursive Unlooped" panose="02000000000000000000" pitchFamily="2" charset="0"/>
              </a:rPr>
              <a:t>Record their answers from each section</a:t>
            </a:r>
            <a:r>
              <a:rPr lang="en-GB" sz="2500" dirty="0" smtClean="0">
                <a:latin typeface="Twinkl Cursive Unlooped" panose="02000000000000000000" pitchFamily="2" charset="0"/>
              </a:rPr>
              <a:t>…</a:t>
            </a:r>
            <a:endParaRPr lang="en-GB" sz="2500" dirty="0">
              <a:latin typeface="Twinkl Cursive Unlooped" panose="02000000000000000000" pitchFamily="2" charset="0"/>
            </a:endParaRPr>
          </a:p>
          <a:p>
            <a:r>
              <a:rPr lang="en-GB" sz="2500" b="1" dirty="0">
                <a:latin typeface="Twinkl Cursive Unlooped" panose="02000000000000000000" pitchFamily="2" charset="0"/>
              </a:rPr>
              <a:t>14 seconds</a:t>
            </a:r>
            <a:r>
              <a:rPr lang="en-GB" sz="2500" dirty="0">
                <a:latin typeface="Twinkl Cursive Unlooped" panose="02000000000000000000" pitchFamily="2" charset="0"/>
              </a:rPr>
              <a:t> How is she feeling</a:t>
            </a:r>
            <a:r>
              <a:rPr lang="en-GB" sz="2500" dirty="0" smtClean="0">
                <a:latin typeface="Twinkl Cursive Unlooped" panose="02000000000000000000" pitchFamily="2" charset="0"/>
              </a:rPr>
              <a:t>?</a:t>
            </a:r>
            <a:endParaRPr lang="en-GB" sz="2500" dirty="0">
              <a:latin typeface="Twinkl Cursive Unlooped" panose="02000000000000000000" pitchFamily="2" charset="0"/>
            </a:endParaRPr>
          </a:p>
          <a:p>
            <a:r>
              <a:rPr lang="en-GB" sz="2500" b="1" dirty="0">
                <a:latin typeface="Twinkl Cursive Unlooped" panose="02000000000000000000" pitchFamily="2" charset="0"/>
              </a:rPr>
              <a:t>1min 5 seconds</a:t>
            </a:r>
            <a:r>
              <a:rPr lang="en-GB" sz="2500" dirty="0">
                <a:latin typeface="Twinkl Cursive Unlooped" panose="02000000000000000000" pitchFamily="2" charset="0"/>
              </a:rPr>
              <a:t>  What can you see? </a:t>
            </a:r>
            <a:r>
              <a:rPr lang="en-GB" sz="2500" dirty="0" err="1">
                <a:latin typeface="Twinkl Cursive Unlooped" panose="02000000000000000000" pitchFamily="2" charset="0"/>
              </a:rPr>
              <a:t>Descibe</a:t>
            </a:r>
            <a:r>
              <a:rPr lang="en-GB" sz="2500" dirty="0">
                <a:latin typeface="Twinkl Cursive Unlooped" panose="02000000000000000000" pitchFamily="2" charset="0"/>
              </a:rPr>
              <a:t> it?  What is it doing? Where is it?  Can you put this </a:t>
            </a:r>
            <a:r>
              <a:rPr lang="en-GB" sz="2500" dirty="0" err="1">
                <a:latin typeface="Twinkl Cursive Unlooped" panose="02000000000000000000" pitchFamily="2" charset="0"/>
              </a:rPr>
              <a:t>imformation</a:t>
            </a:r>
            <a:r>
              <a:rPr lang="en-GB" sz="2500" dirty="0">
                <a:latin typeface="Twinkl Cursive Unlooped" panose="02000000000000000000" pitchFamily="2" charset="0"/>
              </a:rPr>
              <a:t> into one sentence?</a:t>
            </a:r>
          </a:p>
          <a:p>
            <a:pPr marL="4572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5643154" cy="344511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 </a:t>
            </a:r>
          </a:p>
          <a:p>
            <a:r>
              <a:rPr lang="en-GB" sz="2600" b="1" dirty="0">
                <a:latin typeface="Twinkl Cursive Unlooped" panose="02000000000000000000" pitchFamily="2" charset="0"/>
              </a:rPr>
              <a:t>1 minute 17 seconds</a:t>
            </a:r>
            <a:endParaRPr lang="en-GB" sz="2600" dirty="0">
              <a:latin typeface="Twinkl Cursive Unlooped" panose="02000000000000000000" pitchFamily="2" charset="0"/>
            </a:endParaRPr>
          </a:p>
          <a:p>
            <a:r>
              <a:rPr lang="en-GB" sz="2600" dirty="0">
                <a:latin typeface="Twinkl Cursive Unlooped" panose="02000000000000000000" pitchFamily="2" charset="0"/>
              </a:rPr>
              <a:t>What can she see?  Colour?  Etc. Record sentences</a:t>
            </a:r>
            <a:r>
              <a:rPr lang="en-GB" sz="2600" b="1" dirty="0" smtClean="0">
                <a:latin typeface="Twinkl Cursive Unlooped" panose="02000000000000000000" pitchFamily="2" charset="0"/>
              </a:rPr>
              <a:t>.</a:t>
            </a:r>
            <a:endParaRPr lang="en-GB" sz="2600" dirty="0">
              <a:latin typeface="Twinkl Cursive Unlooped" panose="02000000000000000000" pitchFamily="2" charset="0"/>
            </a:endParaRPr>
          </a:p>
          <a:p>
            <a:r>
              <a:rPr lang="en-GB" sz="2600" b="1" dirty="0">
                <a:latin typeface="Twinkl Cursive Unlooped" panose="02000000000000000000" pitchFamily="2" charset="0"/>
              </a:rPr>
              <a:t>1 minute 21 seconds  </a:t>
            </a:r>
            <a:r>
              <a:rPr lang="en-GB" sz="2600" dirty="0">
                <a:latin typeface="Twinkl Cursive Unlooped" panose="02000000000000000000" pitchFamily="2" charset="0"/>
              </a:rPr>
              <a:t>How is she feeling now?</a:t>
            </a:r>
          </a:p>
          <a:p>
            <a:r>
              <a:rPr lang="en-GB" sz="2600" b="1" dirty="0" smtClean="0">
                <a:latin typeface="Twinkl Cursive Unlooped" panose="02000000000000000000" pitchFamily="2" charset="0"/>
              </a:rPr>
              <a:t>Discuss </a:t>
            </a:r>
            <a:r>
              <a:rPr lang="en-GB" sz="2600" b="1" dirty="0">
                <a:latin typeface="Twinkl Cursive Unlooped" panose="02000000000000000000" pitchFamily="2" charset="0"/>
              </a:rPr>
              <a:t>what they have liked and disliked about this film. </a:t>
            </a:r>
            <a:endParaRPr lang="en-GB" sz="2600" dirty="0">
              <a:latin typeface="Twinkl Cursive Unlooped" panose="02000000000000000000" pitchFamily="2" charset="0"/>
            </a:endParaRPr>
          </a:p>
          <a:p>
            <a:r>
              <a:rPr lang="en-GB" sz="2600" b="1" dirty="0">
                <a:latin typeface="Twinkl Cursive Unlooped" panose="02000000000000000000" pitchFamily="2" charset="0"/>
              </a:rPr>
              <a:t>Write this in their bubble </a:t>
            </a:r>
            <a:r>
              <a:rPr lang="en-GB" sz="2600" b="1" dirty="0" smtClean="0">
                <a:latin typeface="Twinkl Cursive Unlooped" panose="02000000000000000000" pitchFamily="2" charset="0"/>
              </a:rPr>
              <a:t>1c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954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171268"/>
            <a:ext cx="9509760" cy="123342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winkl Cursive Unlooped" panose="02000000000000000000" pitchFamily="2" charset="0"/>
              </a:rPr>
              <a:t>Bubble Adventure…</a:t>
            </a:r>
            <a:endParaRPr lang="en-US" sz="4000" dirty="0">
              <a:latin typeface="Twinkl Cursive Unlooped" panose="02000000000000000000" pitchFamily="2" charset="0"/>
            </a:endParaRPr>
          </a:p>
        </p:txBody>
      </p:sp>
      <p:graphicFrame>
        <p:nvGraphicFramePr>
          <p:cNvPr id="9" name="Content Placeholder 3" descr="Radial Venn diagram with five groups clustered around task description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25505554"/>
              </p:ext>
            </p:extLst>
          </p:nvPr>
        </p:nvGraphicFramePr>
        <p:xfrm>
          <a:off x="5877968" y="-98688"/>
          <a:ext cx="4572000" cy="412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 title="Task description"/>
          <p:cNvSpPr/>
          <p:nvPr/>
        </p:nvSpPr>
        <p:spPr>
          <a:xfrm>
            <a:off x="203323" y="2953765"/>
            <a:ext cx="4121812" cy="3535219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8" name="Group 7"/>
          <p:cNvGrpSpPr/>
          <p:nvPr/>
        </p:nvGrpSpPr>
        <p:grpSpPr>
          <a:xfrm>
            <a:off x="3496806" y="1707963"/>
            <a:ext cx="2167804" cy="1999198"/>
            <a:chOff x="818485" y="-446083"/>
            <a:chExt cx="2167804" cy="1999198"/>
          </a:xfrm>
          <a:scene3d>
            <a:camera prst="orthographicFront"/>
            <a:lightRig rig="flat" dir="t"/>
          </a:scene3d>
        </p:grpSpPr>
        <p:sp>
          <p:nvSpPr>
            <p:cNvPr id="10" name="Oval 9" title="Group 1"/>
            <p:cNvSpPr/>
            <p:nvPr/>
          </p:nvSpPr>
          <p:spPr>
            <a:xfrm>
              <a:off x="818485" y="-446083"/>
              <a:ext cx="2167804" cy="1999198"/>
            </a:xfrm>
            <a:prstGeom prst="ellipse">
              <a:avLst/>
            </a:prstGeom>
            <a:blipFill rotWithShape="0">
              <a:blip r:embed="rId9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2">
                <a:alpha val="50000"/>
                <a:hueOff val="-291913"/>
                <a:satOff val="-2547"/>
                <a:lumOff val="-329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/>
            <p:cNvSpPr txBox="1"/>
            <p:nvPr/>
          </p:nvSpPr>
          <p:spPr>
            <a:xfrm>
              <a:off x="1135953" y="-153307"/>
              <a:ext cx="1532868" cy="14136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94453" y="4566578"/>
            <a:ext cx="2000594" cy="1977944"/>
            <a:chOff x="2729994" y="2831853"/>
            <a:chExt cx="1266699" cy="1266699"/>
          </a:xfrm>
          <a:scene3d>
            <a:camera prst="orthographicFront"/>
            <a:lightRig rig="flat" dir="t"/>
          </a:scene3d>
        </p:grpSpPr>
        <p:sp>
          <p:nvSpPr>
            <p:cNvPr id="13" name="Oval 12" title="Group 4"/>
            <p:cNvSpPr/>
            <p:nvPr/>
          </p:nvSpPr>
          <p:spPr>
            <a:xfrm>
              <a:off x="2729994" y="2831853"/>
              <a:ext cx="1266699" cy="1266699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2">
                <a:alpha val="50000"/>
                <a:hueOff val="-973042"/>
                <a:satOff val="-8489"/>
                <a:lumOff val="-10981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 txBox="1"/>
            <p:nvPr/>
          </p:nvSpPr>
          <p:spPr>
            <a:xfrm>
              <a:off x="2808586" y="3017357"/>
              <a:ext cx="895691" cy="8956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 dirty="0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26672" y="4216677"/>
            <a:ext cx="2005965" cy="2049365"/>
            <a:chOff x="0" y="3075278"/>
            <a:chExt cx="1143855" cy="1143855"/>
          </a:xfrm>
          <a:scene3d>
            <a:camera prst="orthographicFront"/>
            <a:lightRig rig="flat" dir="t"/>
          </a:scene3d>
        </p:grpSpPr>
        <p:sp>
          <p:nvSpPr>
            <p:cNvPr id="16" name="Oval 15" title="Group 5"/>
            <p:cNvSpPr/>
            <p:nvPr/>
          </p:nvSpPr>
          <p:spPr>
            <a:xfrm>
              <a:off x="0" y="3075278"/>
              <a:ext cx="1143855" cy="1143855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alpha val="50000"/>
                <a:hueOff val="-1459563"/>
                <a:satOff val="-12734"/>
                <a:lumOff val="-16471"/>
                <a:alphaOff val="0"/>
              </a:schemeClr>
            </a:fillRef>
            <a:effectRef idx="0">
              <a:schemeClr val="accent2">
                <a:alpha val="50000"/>
                <a:hueOff val="-1459563"/>
                <a:satOff val="-12734"/>
                <a:lumOff val="-16471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167514" y="3242792"/>
              <a:ext cx="808827" cy="8088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?</a:t>
              </a:r>
              <a:endParaRPr lang="en-US" sz="27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84794" y="2192078"/>
            <a:ext cx="3276534" cy="3051581"/>
            <a:chOff x="1521986" y="0"/>
            <a:chExt cx="3276534" cy="3051581"/>
          </a:xfrm>
          <a:scene3d>
            <a:camera prst="orthographicFront"/>
            <a:lightRig rig="flat" dir="t"/>
          </a:scene3d>
        </p:grpSpPr>
        <p:sp>
          <p:nvSpPr>
            <p:cNvPr id="19" name="Oval 18" title="Group 3"/>
            <p:cNvSpPr/>
            <p:nvPr/>
          </p:nvSpPr>
          <p:spPr>
            <a:xfrm>
              <a:off x="1521986" y="0"/>
              <a:ext cx="3276534" cy="3051581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2">
                <a:alpha val="50000"/>
                <a:hueOff val="-1459563"/>
                <a:satOff val="-12734"/>
                <a:lumOff val="-16471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2001823" y="446894"/>
              <a:ext cx="2316860" cy="21577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7470" tIns="77470" rIns="77470" bIns="7747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100" kern="12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4719" y="4328908"/>
            <a:ext cx="1851929" cy="183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62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460" y="0"/>
            <a:ext cx="9509760" cy="1233424"/>
          </a:xfrm>
        </p:spPr>
        <p:txBody>
          <a:bodyPr/>
          <a:lstStyle/>
          <a:p>
            <a:r>
              <a:rPr lang="en-US" sz="3600" dirty="0" smtClean="0">
                <a:latin typeface="Twinkl Cursive Unlooped" panose="02000000000000000000" pitchFamily="2" charset="0"/>
              </a:rPr>
              <a:t>Floating up into the sky above!  Look way down below…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1536062"/>
            <a:ext cx="98774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516765"/>
              </p:ext>
            </p:extLst>
          </p:nvPr>
        </p:nvGraphicFramePr>
        <p:xfrm>
          <a:off x="6278563" y="1901825"/>
          <a:ext cx="4572000" cy="21074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867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70" y="1439527"/>
            <a:ext cx="9182100" cy="490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9302" y="-48895"/>
            <a:ext cx="9509760" cy="1233424"/>
          </a:xfrm>
        </p:spPr>
        <p:txBody>
          <a:bodyPr/>
          <a:lstStyle/>
          <a:p>
            <a:r>
              <a:rPr lang="en-GB" dirty="0" smtClean="0">
                <a:latin typeface="Twinkl Cursive Unlooped" panose="02000000000000000000" pitchFamily="2" charset="0"/>
              </a:rPr>
              <a:t>Bounce! </a:t>
            </a:r>
            <a:r>
              <a:rPr lang="en-GB" dirty="0" smtClean="0">
                <a:latin typeface="Twinkl Cursive Unlooped" panose="02000000000000000000" pitchFamily="2" charset="0"/>
              </a:rPr>
              <a:t>Bounce! </a:t>
            </a:r>
            <a:r>
              <a:rPr lang="en-GB" dirty="0" smtClean="0">
                <a:latin typeface="Twinkl Cursive Unlooped" panose="02000000000000000000" pitchFamily="2" charset="0"/>
              </a:rPr>
              <a:t>Bounce!</a:t>
            </a:r>
            <a:endParaRPr lang="en-GB" dirty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6" y="232229"/>
            <a:ext cx="10537371" cy="1233424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Twinkl Cursive Unlooped" panose="02000000000000000000" pitchFamily="2" charset="0"/>
              </a:rPr>
              <a:t>Jumping, floating and spinning through the air!</a:t>
            </a:r>
            <a:endParaRPr lang="en-GB" sz="3600" dirty="0">
              <a:latin typeface="Twinkl Cursive Unlooped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95" y="1896292"/>
            <a:ext cx="7353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07772" y="307003"/>
            <a:ext cx="9509760" cy="1233424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27278"/>
                </a:solidFill>
                <a:latin typeface="Twinkl Cursive Unlooped" panose="02000000000000000000" pitchFamily="2" charset="0"/>
              </a:rPr>
              <a:t>Bubbles</a:t>
            </a:r>
            <a:r>
              <a:rPr lang="en-US" sz="4800" dirty="0" smtClean="0">
                <a:latin typeface="Twinkl Cursive Unlooped" panose="02000000000000000000" pitchFamily="2" charset="0"/>
              </a:rPr>
              <a:t> by Gabby </a:t>
            </a:r>
            <a:r>
              <a:rPr lang="en-US" sz="4800" dirty="0" smtClean="0">
                <a:latin typeface="Twinkl Cursive Unlooped" panose="02000000000000000000" pitchFamily="2" charset="0"/>
              </a:rPr>
              <a:t>Zapata </a:t>
            </a:r>
            <a:endParaRPr lang="en-US" sz="4800" dirty="0">
              <a:latin typeface="Twinkl Cursive Unlooped" panose="02000000000000000000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209802" y="121921"/>
            <a:ext cx="1808027" cy="1200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910" y="722128"/>
            <a:ext cx="2952271" cy="312448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35035" y="1901825"/>
            <a:ext cx="8321931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46" y="813635"/>
            <a:ext cx="10537371" cy="1233424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 Cursive Unlooped" panose="02000000000000000000" pitchFamily="2" charset="0"/>
              </a:rPr>
              <a:t>Descending down, </a:t>
            </a:r>
            <a:br>
              <a:rPr lang="en-GB" sz="3600" dirty="0" smtClean="0">
                <a:latin typeface="Twinkl Cursive Unlooped" panose="02000000000000000000" pitchFamily="2" charset="0"/>
              </a:rPr>
            </a:br>
            <a:r>
              <a:rPr lang="en-GB" sz="3600" dirty="0">
                <a:latin typeface="Twinkl Cursive Unlooped" panose="02000000000000000000" pitchFamily="2" charset="0"/>
              </a:rPr>
              <a:t> </a:t>
            </a:r>
            <a:r>
              <a:rPr lang="en-GB" sz="3600" dirty="0" smtClean="0">
                <a:latin typeface="Twinkl Cursive Unlooped" panose="02000000000000000000" pitchFamily="2" charset="0"/>
              </a:rPr>
              <a:t>                       down, </a:t>
            </a:r>
            <a:br>
              <a:rPr lang="en-GB" sz="3600" dirty="0" smtClean="0">
                <a:latin typeface="Twinkl Cursive Unlooped" panose="02000000000000000000" pitchFamily="2" charset="0"/>
              </a:rPr>
            </a:br>
            <a:r>
              <a:rPr lang="en-GB" sz="3600" dirty="0">
                <a:latin typeface="Twinkl Cursive Unlooped" panose="02000000000000000000" pitchFamily="2" charset="0"/>
              </a:rPr>
              <a:t> </a:t>
            </a:r>
            <a:r>
              <a:rPr lang="en-GB" sz="3600" dirty="0" smtClean="0">
                <a:latin typeface="Twinkl Cursive Unlooped" panose="02000000000000000000" pitchFamily="2" charset="0"/>
              </a:rPr>
              <a:t>                            down </a:t>
            </a:r>
            <a:br>
              <a:rPr lang="en-GB" sz="3600" dirty="0" smtClean="0">
                <a:latin typeface="Twinkl Cursive Unlooped" panose="02000000000000000000" pitchFamily="2" charset="0"/>
              </a:rPr>
            </a:br>
            <a:r>
              <a:rPr lang="en-GB" sz="3600" dirty="0">
                <a:latin typeface="Twinkl Cursive Unlooped" panose="02000000000000000000" pitchFamily="2" charset="0"/>
              </a:rPr>
              <a:t> </a:t>
            </a:r>
            <a:r>
              <a:rPr lang="en-GB" sz="3600" dirty="0" smtClean="0">
                <a:latin typeface="Twinkl Cursive Unlooped" panose="02000000000000000000" pitchFamily="2" charset="0"/>
              </a:rPr>
              <a:t>                                  and SPLASH!</a:t>
            </a:r>
            <a:endParaRPr lang="en-GB" sz="3600" dirty="0">
              <a:latin typeface="Twinkl Cursive Unloope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186" y="2047059"/>
            <a:ext cx="58864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97989"/>
            <a:ext cx="10423844" cy="123342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Twinkl Cursive Unlooped" panose="02000000000000000000" pitchFamily="2" charset="0"/>
              </a:rPr>
              <a:t>Friday </a:t>
            </a:r>
            <a:r>
              <a:rPr lang="en-US" sz="3600" dirty="0" smtClean="0">
                <a:latin typeface="Twinkl Cursive Unlooped" panose="02000000000000000000" pitchFamily="2" charset="0"/>
              </a:rPr>
              <a:t>10</a:t>
            </a:r>
            <a:r>
              <a:rPr lang="en-US" sz="3600" baseline="30000" dirty="0" smtClean="0">
                <a:latin typeface="Twinkl Cursive Unlooped" panose="02000000000000000000" pitchFamily="2" charset="0"/>
              </a:rPr>
              <a:t>th</a:t>
            </a:r>
            <a:r>
              <a:rPr lang="en-US" sz="3600" dirty="0" smtClean="0">
                <a:latin typeface="Twinkl Cursive Unlooped" panose="02000000000000000000" pitchFamily="2" charset="0"/>
              </a:rPr>
              <a:t>  </a:t>
            </a:r>
            <a:r>
              <a:rPr lang="en-US" sz="3600" dirty="0" smtClean="0">
                <a:latin typeface="Twinkl Cursive Unlooped" panose="02000000000000000000" pitchFamily="2" charset="0"/>
              </a:rPr>
              <a:t>May </a:t>
            </a:r>
            <a:r>
              <a:rPr lang="en-US" sz="3600" dirty="0">
                <a:latin typeface="Twinkl Cursive Unlooped" panose="02000000000000000000" pitchFamily="2" charset="0"/>
              </a:rPr>
              <a:t>2024</a:t>
            </a:r>
            <a:br>
              <a:rPr lang="en-US" sz="3600" dirty="0">
                <a:latin typeface="Twinkl Cursive Unlooped" panose="02000000000000000000" pitchFamily="2" charset="0"/>
              </a:rPr>
            </a:br>
            <a:r>
              <a:rPr lang="en-GB" dirty="0" smtClean="0">
                <a:solidFill>
                  <a:srgbClr val="002060"/>
                </a:solidFill>
                <a:latin typeface="Twinkl Cursive Unlooped" panose="02000000000000000000" pitchFamily="2" charset="0"/>
              </a:rPr>
              <a:t>LO</a:t>
            </a:r>
            <a:r>
              <a:rPr lang="en-GB" dirty="0">
                <a:solidFill>
                  <a:srgbClr val="002060"/>
                </a:solidFill>
                <a:latin typeface="Twinkl Cursive Unlooped" panose="02000000000000000000" pitchFamily="2" charset="0"/>
              </a:rPr>
              <a:t>: To create a short section of descriptive narrative 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3228" y="2786050"/>
            <a:ext cx="5696004" cy="270832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484" y="2516778"/>
            <a:ext cx="4572000" cy="32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Cursive Unlooped" panose="02000000000000000000" pitchFamily="2" charset="0"/>
              </a:rPr>
              <a:t>Using resources 3c.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GB" sz="4000" b="1" dirty="0" smtClean="0">
                <a:solidFill>
                  <a:srgbClr val="00B050"/>
                </a:solidFill>
                <a:latin typeface="Twinkl Cursive Unlooped" panose="02000000000000000000" pitchFamily="2" charset="0"/>
              </a:rPr>
              <a:t>The </a:t>
            </a:r>
            <a:r>
              <a:rPr lang="en-GB" sz="40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boy is on a green skateboard.  The little </a:t>
            </a:r>
            <a:r>
              <a:rPr lang="en-GB" sz="4000" b="1" dirty="0" smtClean="0">
                <a:solidFill>
                  <a:srgbClr val="00B050"/>
                </a:solidFill>
                <a:latin typeface="Twinkl Cursive Unlooped" panose="02000000000000000000" pitchFamily="2" charset="0"/>
              </a:rPr>
              <a:t>child </a:t>
            </a:r>
            <a:r>
              <a:rPr lang="en-GB" sz="40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is rowing a boat on the lake.  </a:t>
            </a:r>
            <a:endParaRPr lang="en-GB" sz="4000" dirty="0">
              <a:solidFill>
                <a:srgbClr val="00B050"/>
              </a:solidFill>
              <a:latin typeface="Twinkl Cursive Unlooped" panose="02000000000000000000" pitchFamily="2" charset="0"/>
            </a:endParaRPr>
          </a:p>
          <a:p>
            <a:pPr marL="45720" indent="0">
              <a:buNone/>
            </a:pPr>
            <a:endParaRPr lang="en-GB" dirty="0">
              <a:latin typeface="Twinkl Cursive Unlooped" panose="02000000000000000000" pitchFamily="2" charset="0"/>
            </a:endParaRPr>
          </a:p>
          <a:p>
            <a:r>
              <a:rPr lang="en-GB" sz="2800" dirty="0" smtClean="0">
                <a:latin typeface="Twinkl Cursive Unlooped" panose="02000000000000000000" pitchFamily="2" charset="0"/>
              </a:rPr>
              <a:t>Write some sentences about </a:t>
            </a:r>
            <a:r>
              <a:rPr lang="en-GB" sz="2800" dirty="0">
                <a:latin typeface="Twinkl Cursive Unlooped" panose="02000000000000000000" pitchFamily="2" charset="0"/>
              </a:rPr>
              <a:t>the classroom?</a:t>
            </a:r>
          </a:p>
          <a:p>
            <a:pPr marL="45720" indent="0">
              <a:buNone/>
            </a:pPr>
            <a:endParaRPr lang="en-GB" sz="2800" dirty="0">
              <a:latin typeface="Twinkl Cursive Unlooped" panose="02000000000000000000" pitchFamily="2" charset="0"/>
            </a:endParaRPr>
          </a:p>
          <a:p>
            <a:r>
              <a:rPr lang="en-GB" sz="2800" dirty="0">
                <a:latin typeface="Twinkl Cursive Unlooped" panose="02000000000000000000" pitchFamily="2" charset="0"/>
              </a:rPr>
              <a:t>Looking at the image of Gabby in space</a:t>
            </a:r>
            <a:r>
              <a:rPr lang="en-GB" sz="2800" dirty="0" smtClean="0">
                <a:latin typeface="Twinkl Cursive Unlooped" panose="02000000000000000000" pitchFamily="2" charset="0"/>
              </a:rPr>
              <a:t>…</a:t>
            </a:r>
          </a:p>
          <a:p>
            <a:pPr marL="45720" indent="0">
              <a:buNone/>
            </a:pPr>
            <a:r>
              <a:rPr lang="en-GB" sz="2800" b="1" dirty="0" smtClean="0">
                <a:latin typeface="Twinkl Cursive Unlooped" panose="02000000000000000000" pitchFamily="2" charset="0"/>
              </a:rPr>
              <a:t>   (1 </a:t>
            </a:r>
            <a:r>
              <a:rPr lang="en-GB" sz="2800" b="1" dirty="0">
                <a:latin typeface="Twinkl Cursive Unlooped" panose="02000000000000000000" pitchFamily="2" charset="0"/>
              </a:rPr>
              <a:t>minute </a:t>
            </a:r>
            <a:r>
              <a:rPr lang="en-GB" sz="2800" b="1" dirty="0" smtClean="0">
                <a:latin typeface="Twinkl Cursive Unlooped" panose="02000000000000000000" pitchFamily="2" charset="0"/>
              </a:rPr>
              <a:t>16seconds)</a:t>
            </a:r>
            <a:endParaRPr lang="en-GB" sz="2800" b="1" dirty="0">
              <a:latin typeface="Twinkl Cursive Unlooped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6354" y="592182"/>
            <a:ext cx="9509760" cy="80380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Twinkl Cursive Unlooped" panose="02000000000000000000" pitchFamily="2" charset="0"/>
              </a:rPr>
              <a:t>Use resource 4b </a:t>
            </a:r>
            <a:r>
              <a:rPr lang="en-GB" sz="3600" dirty="0" smtClean="0">
                <a:solidFill>
                  <a:schemeClr val="tx1"/>
                </a:solidFill>
                <a:latin typeface="Twinkl Cursive Unlooped" panose="02000000000000000000" pitchFamily="2" charset="0"/>
              </a:rPr>
              <a:t>examples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en-GB" sz="40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Discuss what they can see.</a:t>
            </a:r>
          </a:p>
          <a:p>
            <a:pPr marL="45720" indent="0">
              <a:buNone/>
            </a:pPr>
            <a:r>
              <a:rPr lang="en-GB" sz="40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Describe the colours using simple adjectives. </a:t>
            </a:r>
          </a:p>
          <a:p>
            <a:pPr marL="45720" indent="0">
              <a:buNone/>
            </a:pPr>
            <a:r>
              <a:rPr lang="en-GB" sz="40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 E.g. </a:t>
            </a:r>
            <a:endParaRPr lang="en-GB" sz="4000" b="1" dirty="0" smtClean="0">
              <a:solidFill>
                <a:srgbClr val="00B050"/>
              </a:solidFill>
              <a:latin typeface="Twinkl Cursive Unlooped" panose="02000000000000000000" pitchFamily="2" charset="0"/>
            </a:endParaRPr>
          </a:p>
          <a:p>
            <a:pPr marL="45720" indent="0" algn="ctr">
              <a:buNone/>
            </a:pPr>
            <a:r>
              <a:rPr lang="en-GB" sz="4700" b="1" dirty="0" smtClean="0">
                <a:solidFill>
                  <a:srgbClr val="00B050"/>
                </a:solidFill>
                <a:latin typeface="Twinkl Cursive Unlooped" panose="02000000000000000000" pitchFamily="2" charset="0"/>
              </a:rPr>
              <a:t>‘</a:t>
            </a:r>
            <a:r>
              <a:rPr lang="en-GB" sz="47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shiny moon</a:t>
            </a:r>
            <a:r>
              <a:rPr lang="en-GB" sz="4700" b="1" dirty="0" smtClean="0">
                <a:solidFill>
                  <a:srgbClr val="00B050"/>
                </a:solidFill>
                <a:latin typeface="Twinkl Cursive Unlooped" panose="02000000000000000000" pitchFamily="2" charset="0"/>
              </a:rPr>
              <a:t>’     ‘</a:t>
            </a:r>
            <a:r>
              <a:rPr lang="en-GB" sz="47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twinkly stars’</a:t>
            </a:r>
          </a:p>
          <a:p>
            <a:pPr marL="45720" indent="0">
              <a:buNone/>
            </a:pPr>
            <a:endParaRPr lang="en-GB" sz="4000" b="1" dirty="0">
              <a:solidFill>
                <a:srgbClr val="00B050"/>
              </a:solidFill>
              <a:latin typeface="Twinkl Cursive Unlooped" panose="02000000000000000000" pitchFamily="2" charset="0"/>
            </a:endParaRPr>
          </a:p>
          <a:p>
            <a:pPr marL="45720" indent="0">
              <a:buNone/>
            </a:pPr>
            <a:r>
              <a:rPr lang="en-GB" sz="40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Write the sentence on the board.  Link them using conjunctions.</a:t>
            </a:r>
          </a:p>
          <a:p>
            <a:pPr marL="45720" indent="0">
              <a:buNone/>
            </a:pPr>
            <a:endParaRPr lang="en-GB" sz="4000" b="1" dirty="0">
              <a:solidFill>
                <a:srgbClr val="00B050"/>
              </a:solidFill>
              <a:latin typeface="Twinkl Cursive Unlooped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05664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Twinkl Cursive Unlooped" panose="02000000000000000000" pitchFamily="2" charset="0"/>
              </a:rPr>
              <a:t>Write about Space using adventurous vocabulary and adjectives.</a:t>
            </a:r>
            <a:br>
              <a:rPr lang="en-GB" dirty="0">
                <a:latin typeface="Twinkl Cursive Unlooped" panose="02000000000000000000" pitchFamily="2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5" y="5704115"/>
            <a:ext cx="9509760" cy="896984"/>
          </a:xfrm>
        </p:spPr>
        <p:txBody>
          <a:bodyPr/>
          <a:lstStyle/>
          <a:p>
            <a:pPr algn="ctr"/>
            <a:r>
              <a:rPr lang="en-GB" dirty="0" smtClean="0">
                <a:latin typeface="Twinkl Cursive Unlooped" panose="02000000000000000000" pitchFamily="2" charset="0"/>
              </a:rPr>
              <a:t>Extension-Describe </a:t>
            </a:r>
            <a:r>
              <a:rPr lang="en-GB" dirty="0">
                <a:latin typeface="Twinkl Cursive Unlooped" panose="02000000000000000000" pitchFamily="2" charset="0"/>
              </a:rPr>
              <a:t>their own detail, rather than purely using the film</a:t>
            </a:r>
            <a:r>
              <a:rPr lang="en-GB" dirty="0" smtClean="0">
                <a:latin typeface="Twinkl Cursive Unlooped" panose="02000000000000000000" pitchFamily="2" charset="0"/>
              </a:rPr>
              <a:t>.</a:t>
            </a:r>
            <a:endParaRPr lang="en-GB" dirty="0">
              <a:latin typeface="Twinkl Cursive Un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98" y="1524000"/>
            <a:ext cx="6801258" cy="38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108"/>
            <a:ext cx="9509760" cy="105664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Twinkl Cursive Unlooped" panose="02000000000000000000" pitchFamily="2" charset="0"/>
              </a:rPr>
              <a:t>Write about Space using adventurous vocabulary and adjectives.</a:t>
            </a:r>
            <a:br>
              <a:rPr lang="en-GB" dirty="0">
                <a:latin typeface="Twinkl Cursive Unlooped" panose="02000000000000000000" pitchFamily="2" charset="0"/>
              </a:rPr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467"/>
            <a:ext cx="7792810" cy="347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259"/>
          <a:stretch/>
        </p:blipFill>
        <p:spPr>
          <a:xfrm>
            <a:off x="4094389" y="3897802"/>
            <a:ext cx="8097611" cy="293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714" y="-616712"/>
            <a:ext cx="9509760" cy="1233424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7030A0"/>
                </a:solidFill>
                <a:latin typeface="Twinkl Cursive Unlooped" panose="02000000000000000000" pitchFamily="2" charset="0"/>
              </a:rPr>
              <a:t>Wish upon a star…</a:t>
            </a:r>
            <a:endParaRPr lang="en-GB" sz="4000" dirty="0">
              <a:solidFill>
                <a:srgbClr val="7030A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779202"/>
            <a:ext cx="7228594" cy="58784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4275" y="121920"/>
            <a:ext cx="4902926" cy="6535745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4833259" y="544070"/>
            <a:ext cx="1939608" cy="1977706"/>
          </a:xfrm>
          <a:prstGeom prst="star5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1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3532" y="69668"/>
            <a:ext cx="5251268" cy="594795"/>
          </a:xfrm>
        </p:spPr>
        <p:txBody>
          <a:bodyPr>
            <a:normAutofit/>
          </a:bodyPr>
          <a:lstStyle/>
          <a:p>
            <a:r>
              <a:rPr lang="en-US" dirty="0" smtClean="0"/>
              <a:t>Year 1 Writing Targets- Reports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257" y="992777"/>
            <a:ext cx="6004560" cy="5373189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Twinkl Cursive Unlooped" panose="02000000000000000000" pitchFamily="2" charset="0"/>
              </a:rPr>
              <a:t>Write sentences in order to create short narratives and non-fiction texts.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Use some features of different text types (although these may not be consistent).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Re-read their writing to check that it makes sense and make suggested changes.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Use adjectives to describe.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Use simple sentence structures.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Use the joining word (conjunction) ‘and’ to link ideas and sentences.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Capital letters for names, places, the days of the week and the personal pronoun ‘I’.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Beginning to use finger spaces.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Beginning to use full stops to end sentences.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Beginning to use question marks.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Beginning to use exclamation marks.</a:t>
            </a:r>
          </a:p>
          <a:p>
            <a:endParaRPr lang="en-GB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265817" y="992778"/>
            <a:ext cx="5072743" cy="5145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60604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Twinkl Cursive Unlooped" panose="02000000000000000000" pitchFamily="2" charset="0"/>
              </a:rPr>
              <a:t>Spell most words containing previously taught phonemes and GPCs accurately.</a:t>
            </a:r>
          </a:p>
          <a:p>
            <a:r>
              <a:rPr lang="en-GB" dirty="0" smtClean="0">
                <a:latin typeface="Twinkl Cursive Unlooped" panose="02000000000000000000" pitchFamily="2" charset="0"/>
              </a:rPr>
              <a:t>Spell most Y1 common exception words and days of the week accurately.</a:t>
            </a:r>
          </a:p>
          <a:p>
            <a:r>
              <a:rPr lang="en-GB" dirty="0" smtClean="0">
                <a:latin typeface="Twinkl Cursive Unlooped" panose="02000000000000000000" pitchFamily="2" charset="0"/>
              </a:rPr>
              <a:t>Use -s and -</a:t>
            </a:r>
            <a:r>
              <a:rPr lang="en-GB" dirty="0" err="1" smtClean="0">
                <a:latin typeface="Twinkl Cursive Unlooped" panose="02000000000000000000" pitchFamily="2" charset="0"/>
              </a:rPr>
              <a:t>es</a:t>
            </a:r>
            <a:r>
              <a:rPr lang="en-GB" dirty="0" smtClean="0">
                <a:latin typeface="Twinkl Cursive Unlooped" panose="02000000000000000000" pitchFamily="2" charset="0"/>
              </a:rPr>
              <a:t> to form regular plurals correctly.</a:t>
            </a:r>
          </a:p>
          <a:p>
            <a:r>
              <a:rPr lang="en-GB" dirty="0" smtClean="0">
                <a:latin typeface="Twinkl Cursive Unlooped" panose="02000000000000000000" pitchFamily="2" charset="0"/>
              </a:rPr>
              <a:t>Use the prefix ‘un’.</a:t>
            </a:r>
          </a:p>
          <a:p>
            <a:r>
              <a:rPr lang="en-GB" dirty="0" smtClean="0">
                <a:latin typeface="Twinkl Cursive Unlooped" panose="02000000000000000000" pitchFamily="2" charset="0"/>
              </a:rPr>
              <a:t>Add the suffixes –</a:t>
            </a:r>
            <a:r>
              <a:rPr lang="en-GB" dirty="0" err="1" smtClean="0">
                <a:latin typeface="Twinkl Cursive Unlooped" panose="02000000000000000000" pitchFamily="2" charset="0"/>
              </a:rPr>
              <a:t>ing</a:t>
            </a:r>
            <a:r>
              <a:rPr lang="en-GB" dirty="0" smtClean="0">
                <a:latin typeface="Twinkl Cursive Unlooped" panose="02000000000000000000" pitchFamily="2" charset="0"/>
              </a:rPr>
              <a:t>, -</a:t>
            </a:r>
            <a:r>
              <a:rPr lang="en-GB" dirty="0" err="1" smtClean="0">
                <a:latin typeface="Twinkl Cursive Unlooped" panose="02000000000000000000" pitchFamily="2" charset="0"/>
              </a:rPr>
              <a:t>ed</a:t>
            </a:r>
            <a:r>
              <a:rPr lang="en-GB" dirty="0" smtClean="0">
                <a:latin typeface="Twinkl Cursive Unlooped" panose="02000000000000000000" pitchFamily="2" charset="0"/>
              </a:rPr>
              <a:t>, -</a:t>
            </a:r>
            <a:r>
              <a:rPr lang="en-GB" dirty="0" err="1" smtClean="0">
                <a:latin typeface="Twinkl Cursive Unlooped" panose="02000000000000000000" pitchFamily="2" charset="0"/>
              </a:rPr>
              <a:t>er</a:t>
            </a:r>
            <a:r>
              <a:rPr lang="en-GB" dirty="0" smtClean="0">
                <a:latin typeface="Twinkl Cursive Unlooped" panose="02000000000000000000" pitchFamily="2" charset="0"/>
              </a:rPr>
              <a:t> and –</a:t>
            </a:r>
            <a:r>
              <a:rPr lang="en-GB" dirty="0" err="1" smtClean="0">
                <a:latin typeface="Twinkl Cursive Unlooped" panose="02000000000000000000" pitchFamily="2" charset="0"/>
              </a:rPr>
              <a:t>est</a:t>
            </a:r>
            <a:r>
              <a:rPr lang="en-GB" dirty="0" smtClean="0">
                <a:latin typeface="Twinkl Cursive Unlooped" panose="02000000000000000000" pitchFamily="2" charset="0"/>
              </a:rPr>
              <a:t> to root words (with no change to the root word).</a:t>
            </a:r>
          </a:p>
          <a:p>
            <a:r>
              <a:rPr lang="en-GB" dirty="0" smtClean="0">
                <a:latin typeface="Twinkl Cursive Unlooped" panose="02000000000000000000" pitchFamily="2" charset="0"/>
              </a:rPr>
              <a:t>Write lower case and capital letters in the correct direction, starting and finishing in the right place.</a:t>
            </a:r>
          </a:p>
          <a:p>
            <a:r>
              <a:rPr lang="en-GB" dirty="0" smtClean="0">
                <a:latin typeface="Twinkl Cursive Unlooped" panose="02000000000000000000" pitchFamily="2" charset="0"/>
              </a:rPr>
              <a:t>Write lower case and capital letters in the correct direction, starting and finishing in the right place with a good level of consistency.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7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86445" y="0"/>
            <a:ext cx="6331131" cy="629630"/>
          </a:xfrm>
        </p:spPr>
        <p:txBody>
          <a:bodyPr>
            <a:normAutofit/>
          </a:bodyPr>
          <a:lstStyle/>
          <a:p>
            <a:r>
              <a:rPr lang="en-US" dirty="0" smtClean="0"/>
              <a:t>Year 2 Writing Targets- Reports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182" y="1048512"/>
            <a:ext cx="4907280" cy="4981066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Write simple, coherent narratives about personal experiences and those of others (real </a:t>
            </a:r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or fictional</a:t>
            </a:r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).</a:t>
            </a:r>
          </a:p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Write about real events, recording these simply and clearly.</a:t>
            </a:r>
          </a:p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Demarcate most sentences in their writing with capital letters and full stops.</a:t>
            </a:r>
          </a:p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Use question marks correctly when required.</a:t>
            </a:r>
          </a:p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Use present tense mostly correctly and consistently.</a:t>
            </a:r>
          </a:p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Use past tense mostly correctly and consistently.</a:t>
            </a:r>
          </a:p>
          <a:p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Use co-ordination (</a:t>
            </a:r>
            <a:r>
              <a:rPr lang="en-GB" dirty="0" err="1">
                <a:solidFill>
                  <a:srgbClr val="000000"/>
                </a:solidFill>
                <a:latin typeface="Twinkl Cursive Unlooped" panose="02000000000000000000" pitchFamily="2" charset="0"/>
              </a:rPr>
              <a:t>eg</a:t>
            </a:r>
            <a:r>
              <a:rPr lang="en-GB" dirty="0">
                <a:solidFill>
                  <a:srgbClr val="000000"/>
                </a:solidFill>
                <a:latin typeface="Twinkl Cursive Unlooped" panose="02000000000000000000" pitchFamily="2" charset="0"/>
              </a:rPr>
              <a:t> or / and / but) to join clauses.</a:t>
            </a:r>
          </a:p>
          <a:p>
            <a:endParaRPr lang="en-GB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778137" y="1280160"/>
            <a:ext cx="5873932" cy="488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60604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Use some subordination (</a:t>
            </a:r>
            <a:r>
              <a:rPr lang="en-GB" dirty="0" err="1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eg</a:t>
            </a:r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 when / if / that / because) to join clauses.</a:t>
            </a:r>
          </a:p>
          <a:p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Segment spoken words into phonemes and represent these by graphemes, spelling many of these</a:t>
            </a:r>
          </a:p>
          <a:p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words correctly and making phonically-plausible attempts at others.</a:t>
            </a:r>
          </a:p>
          <a:p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Spell many common exception words.</a:t>
            </a:r>
          </a:p>
          <a:p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Form capital letters and digits of the correct size, orientation and relationship to one another and to lower-case letters.</a:t>
            </a:r>
          </a:p>
          <a:p>
            <a:r>
              <a:rPr lang="en-GB" dirty="0" smtClean="0">
                <a:solidFill>
                  <a:srgbClr val="000000"/>
                </a:solidFill>
                <a:latin typeface="Twinkl Cursive Unlooped" panose="02000000000000000000" pitchFamily="2" charset="0"/>
              </a:rPr>
              <a:t>Use spacing between words that reflects the size of the letters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1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4170" y="1276532"/>
            <a:ext cx="11530149" cy="123342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winkl Cursive Unlooped" panose="02000000000000000000" pitchFamily="2" charset="0"/>
              </a:rPr>
              <a:t/>
            </a:r>
            <a:br>
              <a:rPr lang="en-US" sz="4000" dirty="0" smtClean="0">
                <a:latin typeface="Twinkl Cursive Unlooped" panose="02000000000000000000" pitchFamily="2" charset="0"/>
              </a:rPr>
            </a:br>
            <a:r>
              <a:rPr lang="en-US" sz="4000" dirty="0" smtClean="0">
                <a:latin typeface="Twinkl Cursive Unlooped" panose="02000000000000000000" pitchFamily="2" charset="0"/>
              </a:rPr>
              <a:t>Tuesday </a:t>
            </a:r>
            <a:r>
              <a:rPr lang="en-US" sz="4000" dirty="0" smtClean="0">
                <a:latin typeface="Twinkl Cursive Unlooped" panose="02000000000000000000" pitchFamily="2" charset="0"/>
              </a:rPr>
              <a:t>7</a:t>
            </a:r>
            <a:r>
              <a:rPr lang="en-US" sz="4000" baseline="30000" dirty="0" smtClean="0">
                <a:latin typeface="Twinkl Cursive Unlooped" panose="02000000000000000000" pitchFamily="2" charset="0"/>
              </a:rPr>
              <a:t>th</a:t>
            </a:r>
            <a:r>
              <a:rPr lang="en-US" sz="4000" dirty="0" smtClean="0">
                <a:latin typeface="Twinkl Cursive Unlooped" panose="02000000000000000000" pitchFamily="2" charset="0"/>
              </a:rPr>
              <a:t> May 2024</a:t>
            </a:r>
            <a:r>
              <a:rPr lang="en-US" sz="4000" dirty="0">
                <a:latin typeface="Twinkl Cursive Unlooped" panose="02000000000000000000" pitchFamily="2" charset="0"/>
              </a:rPr>
              <a:t/>
            </a:r>
            <a:br>
              <a:rPr lang="en-US" sz="4000" dirty="0">
                <a:latin typeface="Twinkl Cursive Unlooped" panose="02000000000000000000" pitchFamily="2" charset="0"/>
              </a:rPr>
            </a:br>
            <a:r>
              <a:rPr lang="en-GB" sz="4000" dirty="0" smtClean="0">
                <a:latin typeface="Twinkl Cursive Unlooped" panose="02000000000000000000" pitchFamily="2" charset="0"/>
              </a:rPr>
              <a:t>LO</a:t>
            </a:r>
            <a:r>
              <a:rPr lang="en-GB" sz="4000" dirty="0">
                <a:latin typeface="Twinkl Cursive Unlooped" panose="02000000000000000000" pitchFamily="2" charset="0"/>
              </a:rPr>
              <a:t>: To orally create sentences </a:t>
            </a:r>
            <a:r>
              <a:rPr lang="en-GB" sz="4000" dirty="0" smtClean="0">
                <a:latin typeface="Twinkl Cursive Unlooped" panose="02000000000000000000" pitchFamily="2" charset="0"/>
              </a:rPr>
              <a:t>using </a:t>
            </a:r>
            <a:r>
              <a:rPr lang="en-GB" sz="4000" dirty="0">
                <a:latin typeface="Twinkl Cursive Unlooped" panose="02000000000000000000" pitchFamily="2" charset="0"/>
              </a:rPr>
              <a:t>the ‘and to join clauses.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chemeClr val="accent6">
                    <a:lumMod val="50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</a:br>
            <a:endParaRPr lang="en-US" sz="4000" dirty="0">
              <a:latin typeface="Twinkl Cursive Unlooped" panose="02000000000000000000" pitchFamily="2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94977" y="1649404"/>
            <a:ext cx="7480664" cy="48297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2400" dirty="0" smtClean="0">
                <a:latin typeface="Twinkl Cursive Unlooped" panose="02000000000000000000" pitchFamily="2" charset="0"/>
              </a:rPr>
              <a:t> </a:t>
            </a:r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3600" b="1" dirty="0" err="1">
                <a:solidFill>
                  <a:srgbClr val="0070C0"/>
                </a:solidFill>
                <a:latin typeface="Twinkl Cursive Unlooped" panose="02000000000000000000" pitchFamily="2" charset="0"/>
              </a:rPr>
              <a:t>Twinkl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-What’s that sound?</a:t>
            </a:r>
          </a:p>
          <a:p>
            <a:endParaRPr lang="en-US" sz="2400" dirty="0" smtClean="0">
              <a:latin typeface="Twinkl Cursive Unlooped" panose="02000000000000000000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 rot="7067932">
            <a:off x="11063437" y="270909"/>
            <a:ext cx="309369" cy="127087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Down Arrow 8"/>
          <p:cNvSpPr/>
          <p:nvPr/>
        </p:nvSpPr>
        <p:spPr>
          <a:xfrm rot="4682658">
            <a:off x="7990986" y="-729192"/>
            <a:ext cx="309369" cy="127087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0"/>
          <a:stretch/>
        </p:blipFill>
        <p:spPr>
          <a:xfrm>
            <a:off x="999069" y="3051475"/>
            <a:ext cx="6020040" cy="3314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164921" y="4821920"/>
            <a:ext cx="381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 Cursive Unlooped" panose="02000000000000000000" pitchFamily="2" charset="0"/>
                <a:hlinkClick r:id="rId3"/>
              </a:rPr>
              <a:t>https://www.youtube.com/watch?v=oIeLlHug28A</a:t>
            </a:r>
            <a:endParaRPr lang="en-GB" dirty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6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52547" y="1364943"/>
            <a:ext cx="11530149" cy="123342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winkl Cursive Unlooped" panose="02000000000000000000" pitchFamily="2" charset="0"/>
              </a:rPr>
              <a:t/>
            </a:r>
            <a:br>
              <a:rPr lang="en-US" sz="4000" dirty="0" smtClean="0">
                <a:latin typeface="Twinkl Cursive Unlooped" panose="02000000000000000000" pitchFamily="2" charset="0"/>
              </a:rPr>
            </a:br>
            <a:r>
              <a:rPr lang="en-US" sz="4000" dirty="0" smtClean="0">
                <a:latin typeface="Twinkl Cursive Unlooped" panose="02000000000000000000" pitchFamily="2" charset="0"/>
              </a:rPr>
              <a:t>Tuesday </a:t>
            </a:r>
            <a:r>
              <a:rPr lang="en-US" sz="4000" dirty="0" smtClean="0">
                <a:latin typeface="Twinkl Cursive Unlooped" panose="02000000000000000000" pitchFamily="2" charset="0"/>
              </a:rPr>
              <a:t>7</a:t>
            </a:r>
            <a:r>
              <a:rPr lang="en-US" sz="4000" baseline="30000" dirty="0" smtClean="0">
                <a:latin typeface="Twinkl Cursive Unlooped" panose="02000000000000000000" pitchFamily="2" charset="0"/>
              </a:rPr>
              <a:t>th</a:t>
            </a:r>
            <a:r>
              <a:rPr lang="en-US" sz="4000" dirty="0" smtClean="0">
                <a:latin typeface="Twinkl Cursive Unlooped" panose="02000000000000000000" pitchFamily="2" charset="0"/>
              </a:rPr>
              <a:t> May 2024</a:t>
            </a:r>
            <a:r>
              <a:rPr lang="en-US" sz="4000" dirty="0">
                <a:latin typeface="Twinkl Cursive Unlooped" panose="02000000000000000000" pitchFamily="2" charset="0"/>
              </a:rPr>
              <a:t/>
            </a:r>
            <a:br>
              <a:rPr lang="en-US" sz="4000" dirty="0">
                <a:latin typeface="Twinkl Cursive Unlooped" panose="02000000000000000000" pitchFamily="2" charset="0"/>
              </a:rPr>
            </a:br>
            <a:r>
              <a:rPr lang="en-GB" sz="4000" dirty="0" smtClean="0">
                <a:latin typeface="Twinkl Cursive Unlooped" panose="02000000000000000000" pitchFamily="2" charset="0"/>
              </a:rPr>
              <a:t>LO</a:t>
            </a:r>
            <a:r>
              <a:rPr lang="en-GB" sz="4000" dirty="0">
                <a:latin typeface="Twinkl Cursive Unlooped" panose="02000000000000000000" pitchFamily="2" charset="0"/>
              </a:rPr>
              <a:t>: To orally create sentences </a:t>
            </a:r>
            <a:r>
              <a:rPr lang="en-GB" sz="4000" dirty="0" smtClean="0">
                <a:latin typeface="Twinkl Cursive Unlooped" panose="02000000000000000000" pitchFamily="2" charset="0"/>
              </a:rPr>
              <a:t>using </a:t>
            </a:r>
            <a:r>
              <a:rPr lang="en-GB" sz="4000" dirty="0">
                <a:latin typeface="Twinkl Cursive Unlooped" panose="02000000000000000000" pitchFamily="2" charset="0"/>
              </a:rPr>
              <a:t>the ‘and to join clauses.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chemeClr val="accent6">
                    <a:lumMod val="50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  <a:t/>
            </a:r>
            <a:br>
              <a:rPr lang="en-GB" sz="4000" dirty="0">
                <a:solidFill>
                  <a:srgbClr val="000000"/>
                </a:solidFill>
                <a:latin typeface="Twinkl Cursive Unlooped" panose="02000000000000000000" pitchFamily="2" charset="0"/>
              </a:rPr>
            </a:br>
            <a:endParaRPr lang="en-US" sz="4000" dirty="0">
              <a:latin typeface="Twinkl Cursive Unlooped" panose="02000000000000000000" pitchFamily="2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554108" y="1544901"/>
            <a:ext cx="7480664" cy="48297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2400" dirty="0" smtClean="0">
                <a:latin typeface="Twinkl Cursive Unlooped" panose="02000000000000000000" pitchFamily="2" charset="0"/>
              </a:rPr>
              <a:t> </a:t>
            </a:r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3600" b="1" dirty="0" err="1">
                <a:solidFill>
                  <a:srgbClr val="0070C0"/>
                </a:solidFill>
                <a:latin typeface="Twinkl Cursive Unlooped" panose="02000000000000000000" pitchFamily="2" charset="0"/>
              </a:rPr>
              <a:t>Twinkl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-What’s that sound?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Ask questions:  </a:t>
            </a:r>
            <a:endParaRPr lang="en-GB" sz="2400" dirty="0" smtClean="0">
              <a:latin typeface="Twinkl Cursive Unlooped" panose="02000000000000000000" pitchFamily="2" charset="0"/>
            </a:endParaRPr>
          </a:p>
          <a:p>
            <a:r>
              <a:rPr lang="en-GB" sz="2400" dirty="0" smtClean="0">
                <a:latin typeface="Twinkl Cursive Unlooped" panose="02000000000000000000" pitchFamily="2" charset="0"/>
              </a:rPr>
              <a:t>Have </a:t>
            </a:r>
            <a:r>
              <a:rPr lang="en-GB" sz="2400" dirty="0">
                <a:latin typeface="Twinkl Cursive Unlooped" panose="02000000000000000000" pitchFamily="2" charset="0"/>
              </a:rPr>
              <a:t>you ever been to a beach?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What can they remember about it?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What was there?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What things could you find on a beach?</a:t>
            </a:r>
          </a:p>
          <a:p>
            <a:endParaRPr lang="en-US" sz="2400" dirty="0" smtClean="0">
              <a:latin typeface="Twinkl Cursive Unlooped" panose="02000000000000000000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 rot="7067932">
            <a:off x="11063437" y="270909"/>
            <a:ext cx="309369" cy="127087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Down Arrow 8"/>
          <p:cNvSpPr/>
          <p:nvPr/>
        </p:nvSpPr>
        <p:spPr>
          <a:xfrm rot="4682658">
            <a:off x="7990986" y="-729192"/>
            <a:ext cx="309369" cy="127087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0"/>
          <a:stretch/>
        </p:blipFill>
        <p:spPr>
          <a:xfrm>
            <a:off x="252547" y="1704686"/>
            <a:ext cx="2002473" cy="1102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8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5737"/>
            <a:ext cx="9509760" cy="12334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(Listen to </a:t>
            </a:r>
            <a:r>
              <a:rPr lang="en-GB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Twinkl’s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 What’s that sound beach </a:t>
            </a:r>
            <a:r>
              <a:rPr lang="en-GB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ppt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)</a:t>
            </a:r>
            <a:b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endParaRPr lang="en-GB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2" y="1779161"/>
            <a:ext cx="3213462" cy="4123944"/>
          </a:xfrm>
        </p:spPr>
        <p:txBody>
          <a:bodyPr/>
          <a:lstStyle/>
          <a:p>
            <a:r>
              <a:rPr lang="en-GB" sz="2400" dirty="0">
                <a:latin typeface="Twinkl Cursive Unlooped" panose="02000000000000000000" pitchFamily="2" charset="0"/>
              </a:rPr>
              <a:t>Sound track of the beach…</a:t>
            </a:r>
          </a:p>
          <a:p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2400" dirty="0">
                <a:latin typeface="Twinkl Cursive Unlooped" panose="02000000000000000000" pitchFamily="2" charset="0"/>
              </a:rPr>
              <a:t>What is you beach like?</a:t>
            </a:r>
          </a:p>
          <a:p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2400" dirty="0">
                <a:latin typeface="Twinkl Cursive Unlooped" panose="02000000000000000000" pitchFamily="2" charset="0"/>
              </a:rPr>
              <a:t>Does it have yellow sand?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62102" y="1519612"/>
            <a:ext cx="8098972" cy="4811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5737"/>
            <a:ext cx="9509760" cy="12334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(Listen to </a:t>
            </a:r>
            <a:r>
              <a:rPr lang="en-GB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Twinkl’s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 What’s that sound beach </a:t>
            </a:r>
            <a:r>
              <a:rPr lang="en-GB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ppt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)</a:t>
            </a:r>
            <a:b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endParaRPr lang="en-GB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2" y="1779161"/>
            <a:ext cx="3213462" cy="4123944"/>
          </a:xfrm>
        </p:spPr>
        <p:txBody>
          <a:bodyPr/>
          <a:lstStyle/>
          <a:p>
            <a:r>
              <a:rPr lang="en-GB" sz="2400" dirty="0">
                <a:latin typeface="Twinkl Cursive Unlooped" panose="02000000000000000000" pitchFamily="2" charset="0"/>
              </a:rPr>
              <a:t>Sound track of the beach…</a:t>
            </a:r>
          </a:p>
          <a:p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2400" dirty="0">
                <a:latin typeface="Twinkl Cursive Unlooped" panose="02000000000000000000" pitchFamily="2" charset="0"/>
              </a:rPr>
              <a:t>What is you beach like?</a:t>
            </a:r>
          </a:p>
          <a:p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2400" dirty="0" smtClean="0">
                <a:latin typeface="Twinkl Cursive Unlooped" panose="02000000000000000000" pitchFamily="2" charset="0"/>
              </a:rPr>
              <a:t>What can you smell?</a:t>
            </a:r>
            <a:endParaRPr lang="en-GB" sz="2400" dirty="0">
              <a:latin typeface="Twinkl Cursive Unlooped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87893" y="1779161"/>
            <a:ext cx="8208039" cy="3707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7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5737"/>
            <a:ext cx="9509760" cy="12334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(Listen to </a:t>
            </a:r>
            <a:r>
              <a:rPr lang="en-GB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Twinkl’s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 What’s that sound beach </a:t>
            </a:r>
            <a:r>
              <a:rPr lang="en-GB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ppt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)</a:t>
            </a:r>
            <a:b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endParaRPr lang="en-GB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2" y="1779161"/>
            <a:ext cx="3213462" cy="4123944"/>
          </a:xfrm>
        </p:spPr>
        <p:txBody>
          <a:bodyPr/>
          <a:lstStyle/>
          <a:p>
            <a:r>
              <a:rPr lang="en-GB" sz="2400" dirty="0">
                <a:latin typeface="Twinkl Cursive Unlooped" panose="02000000000000000000" pitchFamily="2" charset="0"/>
              </a:rPr>
              <a:t>Sound track of the beach…</a:t>
            </a:r>
          </a:p>
          <a:p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2400" dirty="0">
                <a:latin typeface="Twinkl Cursive Unlooped" panose="02000000000000000000" pitchFamily="2" charset="0"/>
              </a:rPr>
              <a:t>What is you beach like?</a:t>
            </a:r>
          </a:p>
          <a:p>
            <a:endParaRPr lang="en-GB" sz="2400" dirty="0">
              <a:latin typeface="Twinkl Cursive Unlooped" panose="02000000000000000000" pitchFamily="2" charset="0"/>
            </a:endParaRPr>
          </a:p>
          <a:p>
            <a:r>
              <a:rPr lang="en-GB" sz="2400" dirty="0" smtClean="0">
                <a:latin typeface="Twinkl Cursive Unlooped" panose="02000000000000000000" pitchFamily="2" charset="0"/>
              </a:rPr>
              <a:t>What can you hear?</a:t>
            </a:r>
            <a:endParaRPr lang="en-GB" sz="2400" dirty="0">
              <a:latin typeface="Twinkl Cursive Unlooped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5909" y="1779161"/>
            <a:ext cx="6522403" cy="39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558" y="1137920"/>
            <a:ext cx="9509760" cy="1233424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0070C0"/>
                </a:solidFill>
                <a:latin typeface="Twinkl Cursive Unlooped" panose="02000000000000000000" pitchFamily="2" charset="0"/>
              </a:rPr>
              <a:t>What can you see?  </a:t>
            </a:r>
            <a:br>
              <a:rPr lang="en-GB" sz="4800" dirty="0" smtClean="0">
                <a:solidFill>
                  <a:srgbClr val="0070C0"/>
                </a:solidFill>
                <a:latin typeface="Twinkl Cursive Unlooped" panose="02000000000000000000" pitchFamily="2" charset="0"/>
              </a:rPr>
            </a:br>
            <a:r>
              <a:rPr lang="en-GB" sz="4800" dirty="0" smtClean="0">
                <a:solidFill>
                  <a:srgbClr val="0070C0"/>
                </a:solidFill>
                <a:latin typeface="Twinkl Cursive Unlooped" panose="02000000000000000000" pitchFamily="2" charset="0"/>
              </a:rPr>
              <a:t>Hear? Smell?  Taste?  Touch?</a:t>
            </a:r>
            <a:endParaRPr lang="en-GB" sz="4800" dirty="0">
              <a:solidFill>
                <a:srgbClr val="0070C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706" y="2667839"/>
            <a:ext cx="5170732" cy="2931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1111" y="2667839"/>
            <a:ext cx="5197070" cy="2920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17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0261" y="676366"/>
            <a:ext cx="10789921" cy="1233424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Twinkl Cursive Unlooped" panose="02000000000000000000" pitchFamily="2" charset="0"/>
              </a:rPr>
              <a:t>All- Join </a:t>
            </a:r>
            <a:r>
              <a:rPr lang="en-GB" sz="3600" dirty="0">
                <a:latin typeface="Twinkl Cursive Unlooped" panose="02000000000000000000" pitchFamily="2" charset="0"/>
              </a:rPr>
              <a:t>their stick note  sentence with their partners sticky note sentence, using ‘and’ as their conjunction</a:t>
            </a:r>
            <a:r>
              <a:rPr lang="en-GB" sz="3600" dirty="0" smtClean="0">
                <a:latin typeface="Twinkl Cursive Unlooped" panose="02000000000000000000" pitchFamily="2" charset="0"/>
              </a:rPr>
              <a:t>.</a:t>
            </a:r>
            <a:endParaRPr lang="en-GB" dirty="0">
              <a:latin typeface="Twinkl Cursive Unlooped" panose="02000000000000000000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885" y="1213975"/>
            <a:ext cx="9509760" cy="4127627"/>
          </a:xfrm>
        </p:spPr>
        <p:txBody>
          <a:bodyPr>
            <a:normAutofit fontScale="32500" lnSpcReduction="20000"/>
          </a:bodyPr>
          <a:lstStyle/>
          <a:p>
            <a:endParaRPr lang="en-GB" sz="6400" dirty="0">
              <a:latin typeface="Twinkl Cursive Unlooped" panose="02000000000000000000" pitchFamily="2" charset="0"/>
            </a:endParaRPr>
          </a:p>
          <a:p>
            <a:endParaRPr lang="en-GB" sz="6400" dirty="0">
              <a:latin typeface="Twinkl Cursive Unlooped" panose="02000000000000000000" pitchFamily="2" charset="0"/>
            </a:endParaRPr>
          </a:p>
          <a:p>
            <a:r>
              <a:rPr lang="en-GB" sz="6400" dirty="0">
                <a:latin typeface="Twinkl Cursive Unlooped" panose="02000000000000000000" pitchFamily="2" charset="0"/>
              </a:rPr>
              <a:t>Y2 Extension using… </a:t>
            </a:r>
            <a:endParaRPr lang="en-GB" sz="6400" dirty="0" smtClean="0">
              <a:latin typeface="Twinkl Cursive Unlooped" panose="02000000000000000000" pitchFamily="2" charset="0"/>
            </a:endParaRPr>
          </a:p>
          <a:p>
            <a:r>
              <a:rPr lang="en-GB" sz="9000" b="1" dirty="0" smtClean="0">
                <a:solidFill>
                  <a:srgbClr val="00B050"/>
                </a:solidFill>
                <a:latin typeface="Twinkl Cursive Unlooped" panose="02000000000000000000" pitchFamily="2" charset="0"/>
              </a:rPr>
              <a:t>because</a:t>
            </a:r>
            <a:r>
              <a:rPr lang="en-GB" sz="90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, but, or, yet, and, so conjunctions too. </a:t>
            </a:r>
            <a:endParaRPr lang="en-GB" sz="9000" b="1" dirty="0" smtClean="0">
              <a:solidFill>
                <a:srgbClr val="00B050"/>
              </a:solidFill>
              <a:latin typeface="Twinkl Cursive Unlooped" panose="02000000000000000000" pitchFamily="2" charset="0"/>
            </a:endParaRPr>
          </a:p>
          <a:p>
            <a:pPr marL="45720" indent="0">
              <a:buNone/>
            </a:pPr>
            <a:endParaRPr lang="en-GB" sz="9000" b="1" dirty="0">
              <a:solidFill>
                <a:srgbClr val="00B050"/>
              </a:solidFill>
              <a:latin typeface="Twinkl Cursive Unlooped" panose="02000000000000000000" pitchFamily="2" charset="0"/>
            </a:endParaRPr>
          </a:p>
          <a:p>
            <a:r>
              <a:rPr lang="en-GB" sz="6400" dirty="0">
                <a:latin typeface="Twinkl Cursive Unlooped" panose="02000000000000000000" pitchFamily="2" charset="0"/>
              </a:rPr>
              <a:t>Describe their nouns and record their sentences.</a:t>
            </a:r>
          </a:p>
          <a:p>
            <a:endParaRPr lang="en-GB" sz="6400" dirty="0">
              <a:latin typeface="Twinkl Cursive Unlooped" panose="02000000000000000000" pitchFamily="2" charset="0"/>
            </a:endParaRPr>
          </a:p>
          <a:p>
            <a:r>
              <a:rPr lang="en-GB" sz="6400" dirty="0">
                <a:latin typeface="Twinkl Cursive Unlooped" panose="02000000000000000000" pitchFamily="2" charset="0"/>
              </a:rPr>
              <a:t>Ensure that they orally say their sentences using the conjunction </a:t>
            </a:r>
            <a:r>
              <a:rPr lang="en-GB" sz="64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‘and’ </a:t>
            </a:r>
            <a:r>
              <a:rPr lang="en-GB" sz="6400" dirty="0">
                <a:latin typeface="Twinkl Cursive Unlooped" panose="02000000000000000000" pitchFamily="2" charset="0"/>
              </a:rPr>
              <a:t>before writing them down in their books.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bbl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alpha val="80000"/>
              </a:schemeClr>
            </a:gs>
            <a:gs pos="0">
              <a:schemeClr val="phClr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20000"/>
                <a:lumOff val="80000"/>
                <a:alpha val="59000"/>
              </a:schemeClr>
            </a:gs>
            <a:gs pos="40000">
              <a:schemeClr val="phClr">
                <a:lumMod val="20000"/>
                <a:lumOff val="80000"/>
                <a:alpha val="66000"/>
              </a:schemeClr>
            </a:gs>
            <a:gs pos="100000">
              <a:schemeClr val="phClr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bbles design slides.potx" id="{791C1007-8C16-4095-A382-97B1C9AA36B9}" vid="{20473F13-1D64-4A4A-9CE1-7C3468AE82BE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8" ma:contentTypeDescription="Create a new document." ma:contentTypeScope="" ma:versionID="f690232ced66c7425daea09fbafd805f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bbde35522deb102a951f815fe751225a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57D85C-82EE-48E1-81C7-F545C509E453}"/>
</file>

<file path=customXml/itemProps2.xml><?xml version="1.0" encoding="utf-8"?>
<ds:datastoreItem xmlns:ds="http://schemas.openxmlformats.org/officeDocument/2006/customXml" ds:itemID="{3BEDB3E3-DA5D-43F2-980A-72CD38ADDE1B}"/>
</file>

<file path=customXml/itemProps3.xml><?xml version="1.0" encoding="utf-8"?>
<ds:datastoreItem xmlns:ds="http://schemas.openxmlformats.org/officeDocument/2006/customXml" ds:itemID="{E6B56ACB-2374-4795-BD99-513D661CD430}"/>
</file>

<file path=docProps/app.xml><?xml version="1.0" encoding="utf-8"?>
<Properties xmlns="http://schemas.openxmlformats.org/officeDocument/2006/extended-properties" xmlns:vt="http://schemas.openxmlformats.org/officeDocument/2006/docPropsVTypes">
  <Template>Bubbles design slides</Template>
  <TotalTime>596</TotalTime>
  <Words>1220</Words>
  <Application>Microsoft Office PowerPoint</Application>
  <PresentationFormat>Widescreen</PresentationFormat>
  <Paragraphs>161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Century Gothic</vt:lpstr>
      <vt:lpstr>Courier New</vt:lpstr>
      <vt:lpstr>Times New Roman</vt:lpstr>
      <vt:lpstr>Twinkl Cursive Unlooped</vt:lpstr>
      <vt:lpstr>Bubbles design template</vt:lpstr>
      <vt:lpstr>Bubbles</vt:lpstr>
      <vt:lpstr>Bubbles by Gabby Zapata </vt:lpstr>
      <vt:lpstr> Tuesday 7th May 2024 LO: To orally create sentences using the ‘and to join clauses.  </vt:lpstr>
      <vt:lpstr> Tuesday 7th May 2024 LO: To orally create sentences using the ‘and to join clauses.  </vt:lpstr>
      <vt:lpstr>(Listen to Twinkl’s What’s that sound beach ppt) </vt:lpstr>
      <vt:lpstr>(Listen to Twinkl’s What’s that sound beach ppt) </vt:lpstr>
      <vt:lpstr>(Listen to Twinkl’s What’s that sound beach ppt) </vt:lpstr>
      <vt:lpstr>What can you see?   Hear? Smell?  Taste?  Touch?</vt:lpstr>
      <vt:lpstr>All- Join their stick note  sentence with their partners sticky note sentence, using ‘and’ as their conjunction.</vt:lpstr>
      <vt:lpstr> Wednesday 8th May 2024 LO: To create a setting description  </vt:lpstr>
      <vt:lpstr>Share images of the beach 1b </vt:lpstr>
      <vt:lpstr>Activity: </vt:lpstr>
      <vt:lpstr> Thursday 9th May 2024 LO:To discuss the significance of the title and the events.  To participate in discussion about what they see, taking turns and listening to what others have to say.  </vt:lpstr>
      <vt:lpstr>Bubbles</vt:lpstr>
      <vt:lpstr>Recall the sequence of events in the film  ‘Bubbles’ by Gabriela Zapata </vt:lpstr>
      <vt:lpstr>Bubble Adventure…</vt:lpstr>
      <vt:lpstr>Floating up into the sky above!  Look way down below…</vt:lpstr>
      <vt:lpstr>Bounce! Bounce! Bounce!</vt:lpstr>
      <vt:lpstr>Jumping, floating and spinning through the air!</vt:lpstr>
      <vt:lpstr>Descending down,                          down,                               down                                     and SPLASH!</vt:lpstr>
      <vt:lpstr>Friday 10th  May 2024 LO: To create a short section of descriptive narrative </vt:lpstr>
      <vt:lpstr>Using resources 3c. </vt:lpstr>
      <vt:lpstr>Use resource 4b examples</vt:lpstr>
      <vt:lpstr>Write about Space using adventurous vocabulary and adjectives. </vt:lpstr>
      <vt:lpstr>Write about Space using adventurous vocabulary and adjectives. </vt:lpstr>
      <vt:lpstr>Wish upon a star…</vt:lpstr>
      <vt:lpstr>Year 1 Writing Targets- Reports</vt:lpstr>
      <vt:lpstr>Year 2 Writing Targets- Reports</vt:lpstr>
    </vt:vector>
  </TitlesOfParts>
  <Company>Solihull 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Bubbles by Gabby Zapota</dc:title>
  <dc:creator>Paula REDFERN</dc:creator>
  <cp:lastModifiedBy>Paula REDFERN</cp:lastModifiedBy>
  <cp:revision>26</cp:revision>
  <dcterms:created xsi:type="dcterms:W3CDTF">2024-04-27T12:05:19Z</dcterms:created>
  <dcterms:modified xsi:type="dcterms:W3CDTF">2024-05-02T15:22:34Z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  <property fmtid="{D5CDD505-2E9C-101B-9397-08002B2CF9AE}" pid="3" name="Order">
    <vt:r8>74069200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